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57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26AE-3DF0-480B-BA4A-D01063F22647}" type="datetimeFigureOut">
              <a:rPr lang="zh-TW" altLang="en-US" smtClean="0"/>
              <a:t>2022/9/17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E448-C39B-46ED-ABEC-16A3AE2F75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3682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26AE-3DF0-480B-BA4A-D01063F22647}" type="datetimeFigureOut">
              <a:rPr lang="zh-TW" altLang="en-US" smtClean="0"/>
              <a:t>2022/9/17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E448-C39B-46ED-ABEC-16A3AE2F75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563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26AE-3DF0-480B-BA4A-D01063F22647}" type="datetimeFigureOut">
              <a:rPr lang="zh-TW" altLang="en-US" smtClean="0"/>
              <a:t>2022/9/17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E448-C39B-46ED-ABEC-16A3AE2F75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03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26AE-3DF0-480B-BA4A-D01063F22647}" type="datetimeFigureOut">
              <a:rPr lang="zh-TW" altLang="en-US" smtClean="0"/>
              <a:t>2022/9/17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E448-C39B-46ED-ABEC-16A3AE2F75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1558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26AE-3DF0-480B-BA4A-D01063F22647}" type="datetimeFigureOut">
              <a:rPr lang="zh-TW" altLang="en-US" smtClean="0"/>
              <a:t>2022/9/17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E448-C39B-46ED-ABEC-16A3AE2F75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9718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26AE-3DF0-480B-BA4A-D01063F22647}" type="datetimeFigureOut">
              <a:rPr lang="zh-TW" altLang="en-US" smtClean="0"/>
              <a:t>2022/9/17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E448-C39B-46ED-ABEC-16A3AE2F75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689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26AE-3DF0-480B-BA4A-D01063F22647}" type="datetimeFigureOut">
              <a:rPr lang="zh-TW" altLang="en-US" smtClean="0"/>
              <a:t>2022/9/17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E448-C39B-46ED-ABEC-16A3AE2F75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7209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26AE-3DF0-480B-BA4A-D01063F22647}" type="datetimeFigureOut">
              <a:rPr lang="zh-TW" altLang="en-US" smtClean="0"/>
              <a:t>2022/9/17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E448-C39B-46ED-ABEC-16A3AE2F75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4746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26AE-3DF0-480B-BA4A-D01063F22647}" type="datetimeFigureOut">
              <a:rPr lang="zh-TW" altLang="en-US" smtClean="0"/>
              <a:t>2022/9/17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E448-C39B-46ED-ABEC-16A3AE2F75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246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26AE-3DF0-480B-BA4A-D01063F22647}" type="datetimeFigureOut">
              <a:rPr lang="zh-TW" altLang="en-US" smtClean="0"/>
              <a:t>2022/9/17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E448-C39B-46ED-ABEC-16A3AE2F75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7972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26AE-3DF0-480B-BA4A-D01063F22647}" type="datetimeFigureOut">
              <a:rPr lang="zh-TW" altLang="en-US" smtClean="0"/>
              <a:t>2022/9/17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E448-C39B-46ED-ABEC-16A3AE2F75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3489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026AE-3DF0-480B-BA4A-D01063F22647}" type="datetimeFigureOut">
              <a:rPr lang="zh-TW" altLang="en-US" smtClean="0"/>
              <a:t>2022/9/17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CE448-C39B-46ED-ABEC-16A3AE2F75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557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生涯導航</a:t>
            </a:r>
            <a:r>
              <a:rPr lang="en-US" altLang="zh-TW" dirty="0"/>
              <a:t>(1)</a:t>
            </a:r>
            <a:br>
              <a:rPr lang="en-US" altLang="zh-TW" dirty="0"/>
            </a:br>
            <a:r>
              <a:rPr lang="zh-TW" altLang="en-US" dirty="0"/>
              <a:t>課程簡介與評分說明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4522745"/>
            <a:ext cx="9144000" cy="1655762"/>
          </a:xfrm>
        </p:spPr>
        <p:txBody>
          <a:bodyPr/>
          <a:lstStyle/>
          <a:p>
            <a:r>
              <a:rPr lang="zh-TW" altLang="en-US" dirty="0"/>
              <a:t>授課教師</a:t>
            </a:r>
            <a:r>
              <a:rPr lang="en-US" altLang="zh-TW" dirty="0"/>
              <a:t>:</a:t>
            </a:r>
            <a:r>
              <a:rPr lang="zh-TW" altLang="en-US" dirty="0"/>
              <a:t> 陳建良院長</a:t>
            </a:r>
            <a:endParaRPr lang="en-US" altLang="zh-TW" dirty="0"/>
          </a:p>
          <a:p>
            <a:r>
              <a:rPr lang="zh-TW" altLang="en-US" dirty="0"/>
              <a:t>                    劉盈嬋老師</a:t>
            </a:r>
            <a:endParaRPr lang="en-US" altLang="zh-TW" dirty="0"/>
          </a:p>
          <a:p>
            <a:r>
              <a:rPr lang="en-US" altLang="zh-TW" dirty="0"/>
              <a:t>2022/09/14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8603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課程目標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3600" dirty="0">
                <a:solidFill>
                  <a:srgbClr val="0070C0"/>
                </a:solidFill>
              </a:rPr>
              <a:t>培養具備</a:t>
            </a:r>
            <a:r>
              <a:rPr lang="zh-TW" altLang="en-US" sz="3600" dirty="0">
                <a:solidFill>
                  <a:srgbClr val="0070C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價值探索、經驗統整與實踐創新</a:t>
            </a:r>
            <a:r>
              <a:rPr lang="zh-TW" altLang="en-US" sz="3600" dirty="0">
                <a:solidFill>
                  <a:srgbClr val="0070C0"/>
                </a:solidFill>
              </a:rPr>
              <a:t>的能力</a:t>
            </a:r>
            <a:endParaRPr lang="en-US" altLang="zh-TW" sz="3600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發展自我潛能與自我價值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探索自我概念。</a:t>
            </a:r>
            <a:endParaRPr lang="en-US" altLang="zh-TW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發展友善互動知能與態度，建立良好人際關係。</a:t>
            </a:r>
            <a:endParaRPr lang="en-US" altLang="zh-TW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辨識社會與環境挑戰與危機，發展思辨能力適切處理策略。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00441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7215" y="0"/>
            <a:ext cx="10515600" cy="1325563"/>
          </a:xfrm>
        </p:spPr>
        <p:txBody>
          <a:bodyPr/>
          <a:lstStyle/>
          <a:p>
            <a:r>
              <a:rPr lang="zh-TW" altLang="en-US" dirty="0"/>
              <a:t>課程安排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-454047" y="2024292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16937114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5550230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049844"/>
              </p:ext>
            </p:extLst>
          </p:nvPr>
        </p:nvGraphicFramePr>
        <p:xfrm>
          <a:off x="3085136" y="612328"/>
          <a:ext cx="893029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3357">
                  <a:extLst>
                    <a:ext uri="{9D8B030D-6E8A-4147-A177-3AD203B41FA5}">
                      <a16:colId xmlns:a16="http://schemas.microsoft.com/office/drawing/2014/main" val="2077830515"/>
                    </a:ext>
                  </a:extLst>
                </a:gridCol>
                <a:gridCol w="1305496">
                  <a:extLst>
                    <a:ext uri="{9D8B030D-6E8A-4147-A177-3AD203B41FA5}">
                      <a16:colId xmlns:a16="http://schemas.microsoft.com/office/drawing/2014/main" val="1810155162"/>
                    </a:ext>
                  </a:extLst>
                </a:gridCol>
                <a:gridCol w="6541437">
                  <a:extLst>
                    <a:ext uri="{9D8B030D-6E8A-4147-A177-3AD203B41FA5}">
                      <a16:colId xmlns:a16="http://schemas.microsoft.com/office/drawing/2014/main" val="21360499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次序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日期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課程內容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083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800" dirty="0"/>
                        <a:t>1.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/>
                        <a:t>9/14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</a:rPr>
                        <a:t>講座</a:t>
                      </a:r>
                      <a:r>
                        <a:rPr lang="en-US" altLang="zh-TW" sz="2800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zh-TW" altLang="en-US" sz="2800" dirty="0">
                          <a:solidFill>
                            <a:srgbClr val="FF0000"/>
                          </a:solidFill>
                        </a:rPr>
                        <a:t>一</a:t>
                      </a:r>
                      <a:r>
                        <a:rPr lang="en-US" altLang="zh-TW" sz="2800" dirty="0">
                          <a:solidFill>
                            <a:srgbClr val="FF0000"/>
                          </a:solidFill>
                        </a:rPr>
                        <a:t>):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</a:rPr>
                        <a:t>張進福校長</a:t>
                      </a:r>
                      <a:endParaRPr lang="en-US" altLang="zh-TW" sz="2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</a:rPr>
                        <a:t>                 大學新鮮人的第一堂課</a:t>
                      </a:r>
                      <a:endParaRPr lang="en-US" altLang="zh-TW" sz="2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</a:rPr>
                        <a:t>課程簡介與評分說明</a:t>
                      </a:r>
                      <a:endParaRPr lang="en-US" altLang="zh-TW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032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800" dirty="0"/>
                        <a:t>2.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/>
                        <a:t>9/21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/>
                        <a:t> </a:t>
                      </a:r>
                      <a:endParaRPr lang="zh-TW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025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800" dirty="0"/>
                        <a:t>3.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/>
                        <a:t>9/28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solidFill>
                            <a:srgbClr val="FF0000"/>
                          </a:solidFill>
                        </a:rPr>
                        <a:t>講座</a:t>
                      </a:r>
                      <a:r>
                        <a:rPr lang="en-US" altLang="zh-TW" sz="2800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zh-TW" altLang="en-US" sz="2800" dirty="0">
                          <a:solidFill>
                            <a:srgbClr val="FF0000"/>
                          </a:solidFill>
                        </a:rPr>
                        <a:t>二</a:t>
                      </a:r>
                      <a:r>
                        <a:rPr lang="en-US" altLang="zh-TW" sz="2800" dirty="0">
                          <a:solidFill>
                            <a:srgbClr val="FF0000"/>
                          </a:solidFill>
                        </a:rPr>
                        <a:t>):</a:t>
                      </a:r>
                      <a:r>
                        <a:rPr lang="zh-TW" altLang="en-US" sz="2800" dirty="0"/>
                        <a:t>外交官的分享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644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800" dirty="0"/>
                        <a:t>4.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/>
                        <a:t>10/5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581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800" dirty="0"/>
                        <a:t>5.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/>
                        <a:t>10/12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solidFill>
                            <a:srgbClr val="FF0000"/>
                          </a:solidFill>
                        </a:rPr>
                        <a:t>講座</a:t>
                      </a:r>
                      <a:r>
                        <a:rPr lang="en-US" altLang="zh-TW" sz="2800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zh-TW" altLang="en-US" sz="2800" dirty="0">
                          <a:solidFill>
                            <a:srgbClr val="FF0000"/>
                          </a:solidFill>
                        </a:rPr>
                        <a:t>三</a:t>
                      </a:r>
                      <a:r>
                        <a:rPr lang="en-US" altLang="zh-TW" sz="2800" dirty="0">
                          <a:solidFill>
                            <a:srgbClr val="FF0000"/>
                          </a:solidFill>
                        </a:rPr>
                        <a:t>):</a:t>
                      </a:r>
                      <a:r>
                        <a:rPr lang="zh-TW" altLang="en-US" sz="2800" dirty="0"/>
                        <a:t>待定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730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800" dirty="0"/>
                        <a:t>6.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/>
                        <a:t>10/19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solidFill>
                            <a:srgbClr val="7030A0"/>
                          </a:solidFill>
                        </a:rPr>
                        <a:t>通識講座</a:t>
                      </a:r>
                      <a:r>
                        <a:rPr lang="en-US" altLang="zh-TW" sz="2800" dirty="0">
                          <a:solidFill>
                            <a:srgbClr val="7030A0"/>
                          </a:solidFill>
                        </a:rPr>
                        <a:t>:</a:t>
                      </a:r>
                      <a:r>
                        <a:rPr lang="zh-TW" altLang="en-US" sz="2800" dirty="0">
                          <a:solidFill>
                            <a:srgbClr val="7030A0"/>
                          </a:solidFill>
                        </a:rPr>
                        <a:t> 王小隸 我的學習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300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800" dirty="0"/>
                        <a:t>7.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/>
                        <a:t>10/26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solidFill>
                            <a:srgbClr val="7030A0"/>
                          </a:solidFill>
                        </a:rPr>
                        <a:t>通識講座</a:t>
                      </a:r>
                      <a:r>
                        <a:rPr lang="en-US" altLang="zh-TW" sz="2800" dirty="0">
                          <a:solidFill>
                            <a:srgbClr val="7030A0"/>
                          </a:solidFill>
                        </a:rPr>
                        <a:t>:</a:t>
                      </a:r>
                      <a:r>
                        <a:rPr lang="zh-TW" altLang="en-US" sz="2800" dirty="0">
                          <a:solidFill>
                            <a:srgbClr val="7030A0"/>
                          </a:solidFill>
                        </a:rPr>
                        <a:t>陳美麗  </a:t>
                      </a:r>
                      <a:endParaRPr lang="en-US" altLang="zh-TW" sz="2800" dirty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zh-TW" altLang="en-US" sz="2800" dirty="0">
                          <a:solidFill>
                            <a:srgbClr val="7030A0"/>
                          </a:solidFill>
                        </a:rPr>
                        <a:t>                 如果我有這張臉你還會喜歡我嗎</a:t>
                      </a:r>
                      <a:endParaRPr lang="en-US" altLang="zh-TW" sz="2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117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800" dirty="0"/>
                        <a:t>8.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/>
                        <a:t>11/2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期中考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145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0563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7215" y="0"/>
            <a:ext cx="10515600" cy="1325563"/>
          </a:xfrm>
        </p:spPr>
        <p:txBody>
          <a:bodyPr/>
          <a:lstStyle/>
          <a:p>
            <a:r>
              <a:rPr lang="zh-TW" altLang="en-US" dirty="0"/>
              <a:t>課程安排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-454047" y="2024292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16937114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5550230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87809"/>
              </p:ext>
            </p:extLst>
          </p:nvPr>
        </p:nvGraphicFramePr>
        <p:xfrm>
          <a:off x="3085136" y="946557"/>
          <a:ext cx="8669633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010">
                  <a:extLst>
                    <a:ext uri="{9D8B030D-6E8A-4147-A177-3AD203B41FA5}">
                      <a16:colId xmlns:a16="http://schemas.microsoft.com/office/drawing/2014/main" val="2077830515"/>
                    </a:ext>
                  </a:extLst>
                </a:gridCol>
                <a:gridCol w="1251117">
                  <a:extLst>
                    <a:ext uri="{9D8B030D-6E8A-4147-A177-3AD203B41FA5}">
                      <a16:colId xmlns:a16="http://schemas.microsoft.com/office/drawing/2014/main" val="1810155162"/>
                    </a:ext>
                  </a:extLst>
                </a:gridCol>
                <a:gridCol w="6350506">
                  <a:extLst>
                    <a:ext uri="{9D8B030D-6E8A-4147-A177-3AD203B41FA5}">
                      <a16:colId xmlns:a16="http://schemas.microsoft.com/office/drawing/2014/main" val="21360499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次序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日期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課程內容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083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800" dirty="0"/>
                        <a:t>9.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/>
                        <a:t>11/9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</a:rPr>
                        <a:t>校外參訪</a:t>
                      </a:r>
                      <a:endParaRPr lang="en-US" altLang="zh-TW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032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800" dirty="0"/>
                        <a:t>10.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/>
                        <a:t>11/16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/>
                        <a:t> </a:t>
                      </a:r>
                      <a:endParaRPr lang="zh-TW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025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800" dirty="0"/>
                        <a:t>11.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/>
                        <a:t>11/23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solidFill>
                            <a:srgbClr val="FF0000"/>
                          </a:solidFill>
                        </a:rPr>
                        <a:t>講座</a:t>
                      </a:r>
                      <a:r>
                        <a:rPr lang="en-US" altLang="zh-TW" sz="2800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zh-TW" altLang="en-US" sz="2800" dirty="0">
                          <a:solidFill>
                            <a:srgbClr val="FF0000"/>
                          </a:solidFill>
                        </a:rPr>
                        <a:t>四</a:t>
                      </a:r>
                      <a:r>
                        <a:rPr lang="en-US" altLang="zh-TW" sz="2800" dirty="0">
                          <a:solidFill>
                            <a:srgbClr val="FF0000"/>
                          </a:solidFill>
                        </a:rPr>
                        <a:t>):</a:t>
                      </a:r>
                      <a:r>
                        <a:rPr lang="zh-TW" altLang="en-US" sz="2800" dirty="0"/>
                        <a:t>待定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644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800" dirty="0"/>
                        <a:t>12.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/>
                        <a:t>11/30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solidFill>
                            <a:schemeClr val="tx1"/>
                          </a:solidFill>
                        </a:rPr>
                        <a:t>實習說明會</a:t>
                      </a:r>
                      <a:r>
                        <a:rPr lang="en-US" altLang="zh-TW" sz="28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</a:rPr>
                        <a:t>暫定</a:t>
                      </a:r>
                      <a:r>
                        <a:rPr lang="en-US" altLang="zh-TW" sz="28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581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800" dirty="0"/>
                        <a:t>13.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/>
                        <a:t>12/7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solidFill>
                            <a:srgbClr val="7030A0"/>
                          </a:solidFill>
                        </a:rPr>
                        <a:t>通識講座</a:t>
                      </a:r>
                      <a:r>
                        <a:rPr lang="en-US" altLang="zh-TW" sz="2800" dirty="0">
                          <a:solidFill>
                            <a:srgbClr val="7030A0"/>
                          </a:solidFill>
                        </a:rPr>
                        <a:t>:</a:t>
                      </a:r>
                      <a:r>
                        <a:rPr lang="zh-TW" altLang="en-US" sz="2800" dirty="0">
                          <a:solidFill>
                            <a:srgbClr val="7030A0"/>
                          </a:solidFill>
                        </a:rPr>
                        <a:t> 湯德宗 大法官指標解釋反思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730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800" dirty="0"/>
                        <a:t>14.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/>
                        <a:t>12/14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/>
                        <a:t>實習徵才口試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300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800" dirty="0"/>
                        <a:t>15.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/>
                        <a:t>12/21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</a:rPr>
                        <a:t>講座</a:t>
                      </a:r>
                      <a:r>
                        <a:rPr lang="en-US" altLang="zh-TW" sz="2800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zh-TW" altLang="en-US" sz="2800" dirty="0">
                          <a:solidFill>
                            <a:srgbClr val="FF0000"/>
                          </a:solidFill>
                        </a:rPr>
                        <a:t>五</a:t>
                      </a:r>
                      <a:r>
                        <a:rPr lang="en-US" altLang="zh-TW" sz="2800" dirty="0">
                          <a:solidFill>
                            <a:srgbClr val="FF0000"/>
                          </a:solidFill>
                        </a:rPr>
                        <a:t>):</a:t>
                      </a:r>
                      <a:r>
                        <a:rPr lang="zh-TW" altLang="en-US" sz="2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zh-TW" altLang="en-US" sz="2800" dirty="0"/>
                        <a:t>待定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117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800" dirty="0"/>
                        <a:t>16.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/>
                        <a:t>12/28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期末考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145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17.18</a:t>
                      </a:r>
                      <a:endParaRPr lang="zh-TW" alt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1/11</a:t>
                      </a:r>
                      <a:endParaRPr lang="zh-TW" alt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個人報告繳交最後期限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84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746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評分標準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51712" y="1472477"/>
            <a:ext cx="10891346" cy="4351338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0070C0"/>
                </a:solidFill>
              </a:rPr>
              <a:t>出席率</a:t>
            </a:r>
            <a:r>
              <a:rPr lang="en-US" altLang="zh-TW" sz="3600" dirty="0">
                <a:solidFill>
                  <a:srgbClr val="0070C0"/>
                </a:solidFill>
              </a:rPr>
              <a:t>:40%</a:t>
            </a:r>
            <a:r>
              <a:rPr lang="zh-TW" altLang="en-US" sz="3600" dirty="0">
                <a:solidFill>
                  <a:srgbClr val="0070C0"/>
                </a:solidFill>
              </a:rPr>
              <a:t> </a:t>
            </a:r>
            <a:r>
              <a:rPr lang="en-US" altLang="zh-TW" sz="3600" dirty="0"/>
              <a:t>(</a:t>
            </a:r>
            <a:r>
              <a:rPr lang="zh-TW" altLang="en-US" sz="3600" dirty="0"/>
              <a:t>缺席每次扣</a:t>
            </a:r>
            <a:r>
              <a:rPr lang="en-US" altLang="zh-TW" sz="3600" dirty="0"/>
              <a:t>5</a:t>
            </a:r>
            <a:r>
              <a:rPr lang="zh-TW" altLang="en-US" sz="3600" dirty="0"/>
              <a:t>分</a:t>
            </a:r>
            <a:r>
              <a:rPr lang="en-US" altLang="zh-TW" sz="3600" dirty="0"/>
              <a:t>)</a:t>
            </a:r>
            <a:r>
              <a:rPr lang="zh-TW" altLang="en-US" sz="3600" dirty="0"/>
              <a:t>，請假請事先</a:t>
            </a:r>
            <a:r>
              <a:rPr lang="en-US" altLang="zh-TW" sz="3600" dirty="0"/>
              <a:t>email </a:t>
            </a:r>
            <a:r>
              <a:rPr lang="zh-TW" altLang="en-US" sz="3600" dirty="0"/>
              <a:t>告知，可用視訊課程補課，並繳交學習單。</a:t>
            </a:r>
            <a:endParaRPr lang="en-US" altLang="zh-TW" sz="3600" dirty="0"/>
          </a:p>
          <a:p>
            <a:r>
              <a:rPr lang="zh-TW" altLang="en-US" sz="3600" dirty="0">
                <a:solidFill>
                  <a:srgbClr val="0070C0"/>
                </a:solidFill>
              </a:rPr>
              <a:t>學習單 </a:t>
            </a:r>
            <a:r>
              <a:rPr lang="en-US" altLang="zh-TW" sz="3600" dirty="0">
                <a:solidFill>
                  <a:srgbClr val="0070C0"/>
                </a:solidFill>
              </a:rPr>
              <a:t>40%:</a:t>
            </a:r>
            <a:r>
              <a:rPr lang="zh-TW" altLang="en-US" sz="3600" dirty="0"/>
              <a:t>課堂學習單、課程參與。</a:t>
            </a:r>
            <a:endParaRPr lang="en-US" altLang="zh-TW" sz="3600" dirty="0"/>
          </a:p>
          <a:p>
            <a:r>
              <a:rPr lang="zh-TW" altLang="en-US" sz="3600" dirty="0">
                <a:solidFill>
                  <a:srgbClr val="0070C0"/>
                </a:solidFill>
              </a:rPr>
              <a:t>個人讀書心得報告</a:t>
            </a:r>
            <a:r>
              <a:rPr lang="en-US" altLang="zh-TW" sz="3600" dirty="0">
                <a:solidFill>
                  <a:srgbClr val="0070C0"/>
                </a:solidFill>
              </a:rPr>
              <a:t>20%:</a:t>
            </a:r>
            <a:r>
              <a:rPr lang="zh-TW" altLang="en-US" sz="3600" dirty="0">
                <a:solidFill>
                  <a:srgbClr val="0070C0"/>
                </a:solidFill>
              </a:rPr>
              <a:t> </a:t>
            </a:r>
            <a:r>
              <a:rPr lang="zh-TW" altLang="en-US" sz="3600" dirty="0"/>
              <a:t>最少</a:t>
            </a:r>
            <a:r>
              <a:rPr lang="en-US" altLang="zh-TW" sz="3600" dirty="0"/>
              <a:t>3000</a:t>
            </a:r>
            <a:r>
              <a:rPr lang="zh-TW" altLang="en-US" sz="3600" dirty="0"/>
              <a:t>字。</a:t>
            </a:r>
            <a:endParaRPr lang="en-US" altLang="zh-TW" sz="3600" dirty="0"/>
          </a:p>
          <a:p>
            <a:pPr marL="0" indent="0">
              <a:buNone/>
            </a:pPr>
            <a:r>
              <a:rPr lang="zh-TW" altLang="en-US" sz="3600" dirty="0"/>
              <a:t>    </a:t>
            </a: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2287760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心得報告書目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31511" y="1472477"/>
            <a:ext cx="10916570" cy="4351338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0070C0"/>
                </a:solidFill>
              </a:rPr>
              <a:t>個人報告</a:t>
            </a:r>
            <a:r>
              <a:rPr lang="en-US" altLang="zh-TW" sz="3600" dirty="0">
                <a:solidFill>
                  <a:srgbClr val="0070C0"/>
                </a:solidFill>
              </a:rPr>
              <a:t>20%:</a:t>
            </a:r>
            <a:r>
              <a:rPr lang="zh-TW" altLang="en-US" sz="3600" dirty="0">
                <a:solidFill>
                  <a:srgbClr val="0070C0"/>
                </a:solidFill>
              </a:rPr>
              <a:t> 選一本讀物，</a:t>
            </a:r>
            <a:r>
              <a:rPr lang="zh-TW" altLang="en-US" sz="3600" dirty="0">
                <a:solidFill>
                  <a:srgbClr val="FF0000"/>
                </a:solidFill>
              </a:rPr>
              <a:t>最少</a:t>
            </a:r>
            <a:r>
              <a:rPr lang="en-US" altLang="zh-TW" sz="3600" dirty="0">
                <a:solidFill>
                  <a:srgbClr val="FF0000"/>
                </a:solidFill>
              </a:rPr>
              <a:t>3000</a:t>
            </a:r>
            <a:r>
              <a:rPr lang="zh-TW" altLang="en-US" sz="3600" dirty="0">
                <a:solidFill>
                  <a:srgbClr val="FF0000"/>
                </a:solidFill>
              </a:rPr>
              <a:t>字</a:t>
            </a:r>
            <a:endParaRPr lang="en-US" altLang="zh-TW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dirty="0"/>
              <a:t>      </a:t>
            </a:r>
            <a:r>
              <a:rPr lang="en-US" altLang="zh-TW" dirty="0"/>
              <a:t>1</a:t>
            </a:r>
            <a:r>
              <a:rPr lang="en-US" altLang="zh-TW" sz="3600" dirty="0"/>
              <a:t>. </a:t>
            </a:r>
            <a:r>
              <a:rPr lang="zh-TW" altLang="en-US" dirty="0"/>
              <a:t>做自己的生命設計師</a:t>
            </a:r>
            <a:r>
              <a:rPr lang="en-US" altLang="zh-TW" dirty="0"/>
              <a:t>: </a:t>
            </a:r>
            <a:r>
              <a:rPr lang="zh-TW" altLang="en-US" dirty="0"/>
              <a:t>史丹佛最夯的生涯規劃課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 </a:t>
            </a:r>
            <a:r>
              <a:rPr lang="en-US" altLang="zh-TW" dirty="0"/>
              <a:t>2. </a:t>
            </a:r>
            <a:r>
              <a:rPr lang="zh-TW" altLang="en-US" dirty="0"/>
              <a:t>人生，幾分熟</a:t>
            </a:r>
            <a:r>
              <a:rPr lang="en-US" altLang="zh-TW" dirty="0"/>
              <a:t>? </a:t>
            </a:r>
          </a:p>
          <a:p>
            <a:pPr marL="0" indent="0">
              <a:buNone/>
            </a:pPr>
            <a:r>
              <a:rPr lang="zh-TW" altLang="en-US" dirty="0"/>
              <a:t>      </a:t>
            </a:r>
            <a:r>
              <a:rPr lang="en-US" altLang="zh-TW" dirty="0"/>
              <a:t>3.  </a:t>
            </a:r>
            <a:r>
              <a:rPr lang="zh-TW" altLang="en-US" dirty="0"/>
              <a:t>尼采先生之沒禮貌的上班哲學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    4. </a:t>
            </a:r>
            <a:r>
              <a:rPr lang="zh-TW" altLang="en-US" dirty="0"/>
              <a:t>大局思維</a:t>
            </a:r>
            <a:endParaRPr lang="en-US" altLang="zh-TW" sz="36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79" y="4384324"/>
            <a:ext cx="2008980" cy="222458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337" y="4161227"/>
            <a:ext cx="2684014" cy="244767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351" y="4161227"/>
            <a:ext cx="2068166" cy="244767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2303" y="4212545"/>
            <a:ext cx="2705100" cy="245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63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3" y="271022"/>
            <a:ext cx="12031754" cy="631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09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838200" y="428187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6000" dirty="0"/>
              <a:t>9/28</a:t>
            </a:r>
            <a:r>
              <a:rPr lang="zh-TW" altLang="en-US" sz="6000" dirty="0"/>
              <a:t> 導讀書目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0242" y="3972256"/>
            <a:ext cx="4019680" cy="2794304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217097" y="2186677"/>
            <a:ext cx="983768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/>
              <a:t>一個人的獲利模式</a:t>
            </a:r>
            <a:r>
              <a:rPr lang="en-US" altLang="zh-TW" sz="3200" b="1" dirty="0"/>
              <a:t>: </a:t>
            </a:r>
            <a:r>
              <a:rPr lang="zh-TW" altLang="en-US" sz="3200" b="1" dirty="0"/>
              <a:t>用這張圖</a:t>
            </a:r>
            <a:r>
              <a:rPr lang="en-US" altLang="zh-TW" sz="3200" b="1" dirty="0"/>
              <a:t>, </a:t>
            </a:r>
            <a:r>
              <a:rPr lang="zh-TW" altLang="en-US" sz="3200" b="1" dirty="0"/>
              <a:t>探索你未來要走的路</a:t>
            </a:r>
            <a:endParaRPr lang="en-US" altLang="zh-TW" sz="3200" b="1" dirty="0"/>
          </a:p>
          <a:p>
            <a:endParaRPr lang="en-US" altLang="zh-TW" sz="3200" b="1" dirty="0"/>
          </a:p>
          <a:p>
            <a:r>
              <a:rPr lang="zh-TW" altLang="en-US" sz="2800" dirty="0"/>
              <a:t>作者： </a:t>
            </a:r>
            <a:r>
              <a:rPr lang="en-US" altLang="zh-TW" sz="2800" dirty="0"/>
              <a:t>Tim Clark, Alexander </a:t>
            </a:r>
            <a:r>
              <a:rPr lang="en-US" altLang="zh-TW" sz="2800" dirty="0" err="1"/>
              <a:t>Osterwalder</a:t>
            </a:r>
            <a:r>
              <a:rPr lang="en-US" altLang="zh-TW" sz="2800" dirty="0"/>
              <a:t>, Yves </a:t>
            </a:r>
            <a:r>
              <a:rPr lang="en-US" altLang="zh-TW" sz="2800" dirty="0" err="1"/>
              <a:t>Pigneur</a:t>
            </a:r>
            <a:r>
              <a:rPr lang="en-US" altLang="zh-TW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6279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383</Words>
  <Application>Microsoft Office PowerPoint</Application>
  <PresentationFormat>寬螢幕</PresentationFormat>
  <Paragraphs>85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PMingLiU</vt:lpstr>
      <vt:lpstr>PMingLiU</vt:lpstr>
      <vt:lpstr>Arial</vt:lpstr>
      <vt:lpstr>Calibri</vt:lpstr>
      <vt:lpstr>Calibri Light</vt:lpstr>
      <vt:lpstr>Office 佈景主題</vt:lpstr>
      <vt:lpstr>生涯導航(1) 課程簡介與評分說明</vt:lpstr>
      <vt:lpstr>課程目標</vt:lpstr>
      <vt:lpstr>課程安排</vt:lpstr>
      <vt:lpstr>課程安排</vt:lpstr>
      <vt:lpstr>評分標準</vt:lpstr>
      <vt:lpstr>心得報告書目</vt:lpstr>
      <vt:lpstr>PowerPoint 簡報</vt:lpstr>
      <vt:lpstr>9/28 導讀書目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生涯導航(2) 課程簡介</dc:title>
  <dc:creator>admin</dc:creator>
  <cp:lastModifiedBy>user</cp:lastModifiedBy>
  <cp:revision>36</cp:revision>
  <dcterms:created xsi:type="dcterms:W3CDTF">2022-02-15T08:02:18Z</dcterms:created>
  <dcterms:modified xsi:type="dcterms:W3CDTF">2022-09-17T12:08:56Z</dcterms:modified>
</cp:coreProperties>
</file>