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media/image5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8" r:id="rId4"/>
    <p:sldMasterId id="2147483720" r:id="rId5"/>
    <p:sldMasterId id="2147483732" r:id="rId6"/>
    <p:sldMasterId id="2147483744" r:id="rId7"/>
    <p:sldMasterId id="2147483756" r:id="rId8"/>
  </p:sldMasterIdLst>
  <p:sldIdLst>
    <p:sldId id="257" r:id="rId9"/>
    <p:sldId id="256" r:id="rId10"/>
    <p:sldId id="258" r:id="rId11"/>
    <p:sldId id="263" r:id="rId12"/>
    <p:sldId id="260" r:id="rId13"/>
    <p:sldId id="318" r:id="rId14"/>
    <p:sldId id="319" r:id="rId15"/>
    <p:sldId id="261" r:id="rId16"/>
    <p:sldId id="283" r:id="rId17"/>
    <p:sldId id="259" r:id="rId18"/>
    <p:sldId id="288" r:id="rId19"/>
    <p:sldId id="289" r:id="rId20"/>
    <p:sldId id="315" r:id="rId21"/>
    <p:sldId id="290" r:id="rId22"/>
    <p:sldId id="265" r:id="rId23"/>
    <p:sldId id="292" r:id="rId24"/>
    <p:sldId id="300" r:id="rId25"/>
    <p:sldId id="301" r:id="rId26"/>
    <p:sldId id="291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264" r:id="rId35"/>
    <p:sldId id="303" r:id="rId36"/>
    <p:sldId id="316" r:id="rId37"/>
    <p:sldId id="302" r:id="rId38"/>
    <p:sldId id="313" r:id="rId39"/>
    <p:sldId id="314" r:id="rId40"/>
    <p:sldId id="304" r:id="rId41"/>
    <p:sldId id="305" r:id="rId42"/>
    <p:sldId id="306" r:id="rId43"/>
    <p:sldId id="307" r:id="rId44"/>
    <p:sldId id="262" r:id="rId45"/>
    <p:sldId id="308" r:id="rId46"/>
    <p:sldId id="266" r:id="rId47"/>
    <p:sldId id="268" r:id="rId48"/>
    <p:sldId id="272" r:id="rId49"/>
    <p:sldId id="273" r:id="rId50"/>
    <p:sldId id="284" r:id="rId51"/>
    <p:sldId id="285" r:id="rId52"/>
    <p:sldId id="286" r:id="rId53"/>
    <p:sldId id="271" r:id="rId54"/>
    <p:sldId id="317" r:id="rId55"/>
    <p:sldId id="287" r:id="rId56"/>
    <p:sldId id="274" r:id="rId57"/>
    <p:sldId id="275" r:id="rId58"/>
    <p:sldId id="277" r:id="rId59"/>
    <p:sldId id="279" r:id="rId60"/>
    <p:sldId id="280" r:id="rId61"/>
    <p:sldId id="310" r:id="rId62"/>
    <p:sldId id="311" r:id="rId63"/>
    <p:sldId id="312" r:id="rId64"/>
    <p:sldId id="309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4DDF-6DE4-44CC-B4D8-D9CD84F3887A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86683-7508-4EBF-9464-6F074F131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81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4DDF-6DE4-44CC-B4D8-D9CD84F3887A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86683-7508-4EBF-9464-6F074F131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71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4DDF-6DE4-44CC-B4D8-D9CD84F3887A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86683-7508-4EBF-9464-6F074F131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9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6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36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83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1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876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69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90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16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4DDF-6DE4-44CC-B4D8-D9CD84F3887A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86683-7508-4EBF-9464-6F074F131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65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25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61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25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17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87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03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6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53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11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6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4DDF-6DE4-44CC-B4D8-D9CD84F3887A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86683-7508-4EBF-9464-6F074F131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67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12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77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912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343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92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53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583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28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301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2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4DDF-6DE4-44CC-B4D8-D9CD84F3887A}" type="datetimeFigureOut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86683-7508-4EBF-9464-6F074F131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678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08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20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32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65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31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503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13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118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426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78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4DDF-6DE4-44CC-B4D8-D9CD84F3887A}" type="datetimeFigureOut">
              <a:rPr lang="en-US" smtClean="0"/>
              <a:t>3/17/22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86683-7508-4EBF-9464-6F074F131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545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34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6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893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033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49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626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107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0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634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9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4DDF-6DE4-44CC-B4D8-D9CD84F3887A}" type="datetimeFigureOut">
              <a:rPr lang="en-US" smtClean="0"/>
              <a:t>3/17/22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86683-7508-4EBF-9464-6F074F131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72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369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536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191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513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315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100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855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234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22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4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4DDF-6DE4-44CC-B4D8-D9CD84F3887A}" type="datetimeFigureOut">
              <a:rPr lang="en-US" smtClean="0"/>
              <a:t>3/17/22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86683-7508-4EBF-9464-6F074F131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70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347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41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511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245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698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515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906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269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626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18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4DDF-6DE4-44CC-B4D8-D9CD84F3887A}" type="datetimeFigureOut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86683-7508-4EBF-9464-6F074F131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742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891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546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807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238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228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926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01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116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6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4DDF-6DE4-44CC-B4D8-D9CD84F3887A}" type="datetimeFigureOut">
              <a:rPr lang="en-US" smtClean="0"/>
              <a:t>3/17/22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86683-7508-4EBF-9464-6F074F131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72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74DDF-6DE4-44CC-B4D8-D9CD84F3887A}" type="datetimeFigureOut">
              <a:rPr lang="en-US" smtClean="0"/>
              <a:t>3/17/22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86683-7508-4EBF-9464-6F074F131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56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0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3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80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3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8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441F5-31C6-4026-943E-D775CD1314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3/17/22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F50BE-816F-4D80-87D3-50ED765AC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7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91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N7ALfpGxiI" TargetMode="Externa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g"/><Relationship Id="rId3" Type="http://schemas.openxmlformats.org/officeDocument/2006/relationships/image" Target="../media/image121.jpg"/><Relationship Id="rId7" Type="http://schemas.openxmlformats.org/officeDocument/2006/relationships/image" Target="../media/image125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4.jpeg"/><Relationship Id="rId5" Type="http://schemas.openxmlformats.org/officeDocument/2006/relationships/image" Target="../media/image123.jpg"/><Relationship Id="rId4" Type="http://schemas.openxmlformats.org/officeDocument/2006/relationships/image" Target="../media/image122.jpg"/><Relationship Id="rId9" Type="http://schemas.openxmlformats.org/officeDocument/2006/relationships/image" Target="../media/image1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8.emf"/><Relationship Id="rId4" Type="http://schemas.openxmlformats.org/officeDocument/2006/relationships/package" Target="../embeddings/Microsoft_Word_Document.docx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3.jpg"/><Relationship Id="rId4" Type="http://schemas.openxmlformats.org/officeDocument/2006/relationships/image" Target="../media/image13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38.jpg"/><Relationship Id="rId5" Type="http://schemas.openxmlformats.org/officeDocument/2006/relationships/image" Target="../media/image137.jpg"/><Relationship Id="rId4" Type="http://schemas.openxmlformats.org/officeDocument/2006/relationships/image" Target="../media/image13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2.jpg"/><Relationship Id="rId4" Type="http://schemas.openxmlformats.org/officeDocument/2006/relationships/image" Target="../media/image151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3uBEaktYTw" TargetMode="Externa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watch?v=Spu9JEOO5wU" TargetMode="External"/><Relationship Id="rId5" Type="http://schemas.openxmlformats.org/officeDocument/2006/relationships/hyperlink" Target="https://www.youtube.com/watch?v=5BYnlHNIL5A" TargetMode="External"/><Relationship Id="rId4" Type="http://schemas.openxmlformats.org/officeDocument/2006/relationships/hyperlink" Target="https://www.youtube.com/watch?v=OzwAYnf3BpE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.jpg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66.jpg"/><Relationship Id="rId4" Type="http://schemas.openxmlformats.org/officeDocument/2006/relationships/image" Target="../media/image16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70.jpg"/><Relationship Id="rId4" Type="http://schemas.openxmlformats.org/officeDocument/2006/relationships/image" Target="../media/image16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7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8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8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8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722" y="-585216"/>
            <a:ext cx="3932237" cy="1600200"/>
          </a:xfrm>
        </p:spPr>
        <p:txBody>
          <a:bodyPr/>
          <a:lstStyle/>
          <a:p>
            <a:r>
              <a:rPr lang="zh-TW" altLang="en-US" b="1" dirty="0"/>
              <a:t>越南</a:t>
            </a:r>
            <a:r>
              <a:rPr lang="zh-CN" altLang="en-US" b="1" dirty="0"/>
              <a:t>的文化與社會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6" y="1282271"/>
            <a:ext cx="4151693" cy="542332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2451" y="2602198"/>
            <a:ext cx="3932237" cy="38115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96" y="600583"/>
            <a:ext cx="3421473" cy="2265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44" y="3089884"/>
            <a:ext cx="3337940" cy="23628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436" y="501951"/>
            <a:ext cx="3087624" cy="2315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436" y="3130518"/>
            <a:ext cx="3581641" cy="228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23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868" y="-91440"/>
            <a:ext cx="3932237" cy="1600200"/>
          </a:xfrm>
        </p:spPr>
        <p:txBody>
          <a:bodyPr/>
          <a:lstStyle/>
          <a:p>
            <a:r>
              <a:rPr lang="zh-CN" altLang="en-US" b="1" dirty="0"/>
              <a:t>住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2320" y="1630680"/>
            <a:ext cx="3932237" cy="3811588"/>
          </a:xfrm>
        </p:spPr>
        <p:txBody>
          <a:bodyPr>
            <a:normAutofit/>
          </a:bodyPr>
          <a:lstStyle/>
          <a:p>
            <a:r>
              <a:rPr lang="zh-TW" altLang="en-US" sz="2000" b="1" dirty="0">
                <a:latin typeface="DFKai-SB" panose="03000509000000000000" pitchFamily="65" charset="-120"/>
                <a:ea typeface="DFKai-SB" panose="03000509000000000000" pitchFamily="65" charset="-120"/>
              </a:rPr>
              <a:t>組織（村落文化）</a:t>
            </a:r>
            <a:endParaRPr lang="en-US" altLang="zh-TW" sz="2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zh-TW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以文化、認同來說 村落（</a:t>
            </a:r>
            <a:r>
              <a:rPr lang="en-US" altLang="zh-TW" sz="2000" dirty="0" err="1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làng</a:t>
            </a:r>
            <a:r>
              <a:rPr lang="zh-TW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）與 國家（</a:t>
            </a:r>
            <a:r>
              <a:rPr lang="en-US" altLang="zh-TW" sz="2000" dirty="0" err="1">
                <a:latin typeface="DFKai-SB" panose="03000509000000000000" pitchFamily="65" charset="-120"/>
                <a:ea typeface="DFKai-SB" panose="03000509000000000000" pitchFamily="65" charset="-120"/>
              </a:rPr>
              <a:t>nước</a:t>
            </a:r>
            <a:r>
              <a:rPr lang="zh-TW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）兩個最重要的組織單位</a:t>
            </a:r>
            <a:endParaRPr lang="en-US" altLang="zh-TW" sz="2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zh-CN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以氏族爲主的村落</a:t>
            </a:r>
            <a:endParaRPr lang="en-US" altLang="zh-CN" sz="2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sz="2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384" y="708660"/>
            <a:ext cx="3579495" cy="2375889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621" y="683371"/>
            <a:ext cx="3298166" cy="252309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28" y="3362960"/>
            <a:ext cx="3925515" cy="2705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81" y="3362960"/>
            <a:ext cx="4036932" cy="257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4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A15B0-53E2-4487-A1F4-F2BD4517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118" y="-730577"/>
            <a:ext cx="3932237" cy="1600200"/>
          </a:xfrm>
        </p:spPr>
        <p:txBody>
          <a:bodyPr/>
          <a:lstStyle/>
          <a:p>
            <a:r>
              <a:rPr lang="zh-CN" altLang="en-US" dirty="0"/>
              <a:t>房子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5E2991-F77E-406F-8D29-AE35DB953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31" y="156819"/>
            <a:ext cx="4504801" cy="30056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ED2CD-55EC-4710-9418-34A4FAF7A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6D6A26-786F-446E-BD48-3B1CB8BF4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997" y="3185966"/>
            <a:ext cx="4886843" cy="3261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BFC539-1758-4AEB-81C6-3DD1536F7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89" y="1771966"/>
            <a:ext cx="5544889" cy="41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29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951EC-4E9F-4EC4-8530-30B2A947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298" y="-532614"/>
            <a:ext cx="3932237" cy="1600200"/>
          </a:xfrm>
        </p:spPr>
        <p:txBody>
          <a:bodyPr/>
          <a:lstStyle/>
          <a:p>
            <a:r>
              <a:rPr lang="zh-CN" altLang="en-US" dirty="0"/>
              <a:t>房子的結構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B3D1CB-137F-42C0-8C4E-DD2C2028C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43" y="78375"/>
            <a:ext cx="4931969" cy="323794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67379-2CC7-4D7A-99D7-4E57CFBE8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altLang="zh-CN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zh-CN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祭拜祖先神明廳</a:t>
            </a:r>
            <a:endParaRPr lang="en-US" altLang="zh-CN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CN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zh-CN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客廳</a:t>
            </a:r>
            <a:endParaRPr lang="en-US" altLang="zh-CN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CN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zh-CN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臥房</a:t>
            </a:r>
            <a:endParaRPr lang="en-US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BC6971-2B86-4070-B9CC-3805D2A3E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8" y="3316320"/>
            <a:ext cx="6499427" cy="354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40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2FCC5-B1A8-4E80-B9A6-8F1D01336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B25660-3D85-4DCC-927A-DC01E8E9D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457200"/>
            <a:ext cx="7316501" cy="572207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766CA-2706-436B-BAF4-A87CEAEB5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C3C81E-DF80-48E5-900E-0CB4E3A92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1" y="2217657"/>
            <a:ext cx="4422464" cy="331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82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7E0A6-31D1-4F4E-AC7E-E6781D1B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76" y="-221530"/>
            <a:ext cx="3932237" cy="1600200"/>
          </a:xfrm>
        </p:spPr>
        <p:txBody>
          <a:bodyPr/>
          <a:lstStyle/>
          <a:p>
            <a:r>
              <a:rPr lang="zh-CN" altLang="en-US" dirty="0"/>
              <a:t>祖先祭壇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879907-0E01-4E28-8E66-647DC99C0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06" y="2554302"/>
            <a:ext cx="5463192" cy="36561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E7BF2-4D06-479B-BE32-52FC275FA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1726D5-F4EF-42E8-A6BA-9D0FB160A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569" y="1686061"/>
            <a:ext cx="3932237" cy="523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58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508" y="-538480"/>
            <a:ext cx="3932237" cy="1600200"/>
          </a:xfrm>
        </p:spPr>
        <p:txBody>
          <a:bodyPr/>
          <a:lstStyle/>
          <a:p>
            <a:r>
              <a:rPr lang="zh-TW" altLang="en-US" b="1" dirty="0"/>
              <a:t>飲食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3600" y="152400"/>
            <a:ext cx="6644640" cy="660399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5788" y="1386840"/>
            <a:ext cx="3932237" cy="3811588"/>
          </a:xfrm>
        </p:spPr>
        <p:txBody>
          <a:bodyPr>
            <a:normAutofit/>
          </a:bodyPr>
          <a:lstStyle/>
          <a:p>
            <a:r>
              <a:rPr lang="zh-TW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少油</a:t>
            </a:r>
            <a:r>
              <a:rPr lang="zh-CN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、多青菜、香菜</a:t>
            </a:r>
            <a:endParaRPr lang="en-US" altLang="zh-CN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主要的原料是米（糯米、百米）、醬油和魚露。主要的味道：清淡、甜、辣、酸，有魚露味道</a:t>
            </a:r>
            <a:endParaRPr lang="en-US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1371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A814C-779D-4D52-BC0A-B3680E37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72" y="-612775"/>
            <a:ext cx="3932237" cy="1600200"/>
          </a:xfrm>
        </p:spPr>
        <p:txBody>
          <a:bodyPr/>
          <a:lstStyle/>
          <a:p>
            <a:r>
              <a:rPr lang="zh-CN" altLang="en-US" dirty="0"/>
              <a:t>主要材料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D1FC1B-DEAE-43FE-A0CE-117869EC1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916" y="187325"/>
            <a:ext cx="3015416" cy="200831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9B977A-F63B-49AB-9D1A-27A002F6D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魚露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蝦醬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蒜頭，小紅葱，胡椒，香茅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各種香菜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D11A4-D44D-41C0-B772-CCC11233F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19" y="187325"/>
            <a:ext cx="2008314" cy="2008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473AD5-4FF1-485B-A192-D2DB8B759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916" y="2371172"/>
            <a:ext cx="3015416" cy="160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42C319-3F50-4565-AB13-20D9F4C1BA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51" y="4027309"/>
            <a:ext cx="5134529" cy="2869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F99809-F899-4452-A2A1-86A6A675B4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19" y="2371172"/>
            <a:ext cx="2085719" cy="158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10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1EF3D-8606-4D92-85E2-9B9A52D4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936" y="457200"/>
            <a:ext cx="3669089" cy="975674"/>
          </a:xfrm>
        </p:spPr>
        <p:txBody>
          <a:bodyPr/>
          <a:lstStyle/>
          <a:p>
            <a:r>
              <a:rPr lang="zh-CN" altLang="en-US" dirty="0"/>
              <a:t>越南人的日常餐飯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087FAB-096A-4E42-9C12-9D29F7A8C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2564" y="0"/>
            <a:ext cx="3932238" cy="305141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D8F09-1BB8-4B23-8896-EEE8F877B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6643AA-6B6C-4457-A9BF-790F56EF60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76" y="2057400"/>
            <a:ext cx="3938047" cy="393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81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FC047-49F1-48D1-A656-F536CF9F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77A5BD-C315-4B1C-8B21-7E7ADB608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563" y="172830"/>
            <a:ext cx="6096000" cy="29432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F00F7-58A6-443C-9555-66608B214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024B1-1F14-4159-8039-50992CC25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436" y="3429000"/>
            <a:ext cx="4884255" cy="3256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806AB-CB12-4FDB-8BC1-D907D5319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22" y="298527"/>
            <a:ext cx="3932237" cy="29491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2F105C-1E6F-43C5-9992-C1DAC172F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66" y="3565511"/>
            <a:ext cx="4676148" cy="311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02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FFEE-5CEE-4A0C-9AC4-50DEFF287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76" y="-612775"/>
            <a:ext cx="3932237" cy="1600200"/>
          </a:xfrm>
        </p:spPr>
        <p:txBody>
          <a:bodyPr/>
          <a:lstStyle/>
          <a:p>
            <a:r>
              <a:rPr lang="zh-CN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飲料</a:t>
            </a:r>
            <a:endParaRPr lang="en-US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4AAE3D-8E39-4988-8757-3FDB9DD5E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600" y="111910"/>
            <a:ext cx="3854962" cy="256530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AFCCF2-D9C0-4FA4-9FAB-4FF5F1103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192" y="1291546"/>
            <a:ext cx="3932237" cy="3811588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zh-CN" altLang="en-US" dirty="0"/>
              <a:t>咖啡：路邊咖啡（青蛙咖啡），冰綠茶，檸檬綠茶，瓜子，</a:t>
            </a:r>
            <a:r>
              <a:rPr lang="zh-TW" altLang="en-US" dirty="0"/>
              <a:t>「黃花菸草」或「茦勞」（越南語：</a:t>
            </a:r>
            <a:r>
              <a:rPr lang="en-US" altLang="zh-TW" dirty="0" err="1"/>
              <a:t>Thuốc</a:t>
            </a:r>
            <a:r>
              <a:rPr lang="en-US" altLang="zh-TW" dirty="0"/>
              <a:t> </a:t>
            </a:r>
            <a:r>
              <a:rPr lang="en-US" altLang="zh-TW" dirty="0" err="1"/>
              <a:t>lào</a:t>
            </a:r>
            <a:r>
              <a:rPr lang="zh-TW" altLang="en-US" dirty="0"/>
              <a:t>）</a:t>
            </a:r>
            <a:endParaRPr lang="en-US" altLang="zh-TW" dirty="0"/>
          </a:p>
          <a:p>
            <a:pPr marL="285750" indent="-285750">
              <a:buFontTx/>
              <a:buChar char="-"/>
            </a:pPr>
            <a:r>
              <a:rPr lang="zh-CN" altLang="en-US" dirty="0"/>
              <a:t>各種各樣的咖啡館</a:t>
            </a:r>
            <a:endParaRPr lang="en-US" altLang="zh-CN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C9F78C-FF7C-48F1-9041-9F9F43D9A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367" y="121198"/>
            <a:ext cx="3408019" cy="2556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51A821-2D89-481E-AF05-62EDE5431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91" y="2997724"/>
            <a:ext cx="3741871" cy="2806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442BB3-0A27-4CF2-9810-0E805C18F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562" y="3197340"/>
            <a:ext cx="3646643" cy="21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33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4088" y="-219710"/>
            <a:ext cx="3932237" cy="1600200"/>
          </a:xfrm>
        </p:spPr>
        <p:txBody>
          <a:bodyPr/>
          <a:lstStyle/>
          <a:p>
            <a:r>
              <a:rPr lang="zh-TW" altLang="en-US" b="1" dirty="0"/>
              <a:t>地理 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31" y="0"/>
            <a:ext cx="6093969" cy="5236526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29920" y="1503680"/>
            <a:ext cx="4142105" cy="4365308"/>
          </a:xfrm>
        </p:spPr>
        <p:txBody>
          <a:bodyPr>
            <a:normAutofit/>
          </a:bodyPr>
          <a:lstStyle/>
          <a:p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地理位置：</a:t>
            </a: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中南</a:t>
            </a:r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半島</a:t>
            </a: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（印度支那半島）</a:t>
            </a:r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，東南亞地區，北邊靠中國 （邊界長度：</a:t>
            </a:r>
            <a:r>
              <a:rPr lang="en-US" altLang="zh-TW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1.350km</a:t>
            </a:r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），西邊靠遼國跟柬埔寨 （邊界長度：</a:t>
            </a:r>
            <a:r>
              <a:rPr lang="en-US" altLang="zh-TW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3.150km</a:t>
            </a:r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）</a:t>
            </a:r>
          </a:p>
          <a:p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形狀：“</a:t>
            </a:r>
            <a:r>
              <a:rPr lang="en-US" altLang="zh-TW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S” </a:t>
            </a:r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字形</a:t>
            </a:r>
          </a:p>
          <a:p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面積：</a:t>
            </a:r>
            <a:r>
              <a:rPr lang="en-US" altLang="zh-TW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331698km2</a:t>
            </a:r>
          </a:p>
          <a:p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陸地邊界長度：</a:t>
            </a:r>
            <a:r>
              <a:rPr lang="en-US" altLang="zh-TW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4.500km</a:t>
            </a:r>
          </a:p>
          <a:p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海岸線：</a:t>
            </a:r>
            <a:r>
              <a:rPr lang="en-US" altLang="zh-TW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3.260km</a:t>
            </a:r>
          </a:p>
          <a:p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自北至南：</a:t>
            </a:r>
            <a:r>
              <a:rPr lang="en-US" altLang="zh-TW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1500km</a:t>
            </a:r>
          </a:p>
          <a:p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自東至西的最窄：</a:t>
            </a:r>
            <a:r>
              <a:rPr lang="en-US" altLang="zh-TW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40km</a:t>
            </a:r>
          </a:p>
          <a:p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從東往西最寬：</a:t>
            </a:r>
            <a:r>
              <a:rPr lang="en-US" altLang="zh-TW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370km</a:t>
            </a:r>
          </a:p>
          <a:p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人口：</a:t>
            </a:r>
            <a:r>
              <a:rPr lang="en-US" altLang="zh-TW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9</a:t>
            </a:r>
            <a:r>
              <a:rPr lang="en-US" altLang="zh-CN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7</a:t>
            </a:r>
            <a:r>
              <a:rPr lang="en-US" altLang="zh-TW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.</a:t>
            </a:r>
            <a:r>
              <a:rPr lang="en-US" altLang="zh-CN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0</a:t>
            </a:r>
            <a:r>
              <a:rPr lang="en-US" altLang="zh-TW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00 .000</a:t>
            </a:r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人</a:t>
            </a:r>
            <a:endParaRPr lang="en-US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40" y="3118192"/>
            <a:ext cx="3829060" cy="313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21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21E7-3CBA-4E60-8222-9851C4D0E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4B562-160F-4473-8606-A9D05730E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B8A6BA-43D6-4078-ABC4-0520D8EE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39" y="3745355"/>
            <a:ext cx="4515439" cy="25328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F9EA64-B881-4627-B2AE-7B537380B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93" y="457200"/>
            <a:ext cx="3152383" cy="3178689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CCCC076-0781-408C-8F06-D51815ADA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9" y="1182323"/>
            <a:ext cx="5514960" cy="4131911"/>
          </a:xfrm>
        </p:spPr>
      </p:pic>
    </p:spTree>
    <p:extLst>
      <p:ext uri="{BB962C8B-B14F-4D97-AF65-F5344CB8AC3E}">
        <p14:creationId xmlns:p14="http://schemas.microsoft.com/office/powerpoint/2010/main" val="2240662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8D48A-BAED-410E-B364-F9E397B6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C60F83-384D-4232-878A-EACE78A5E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30956"/>
            <a:ext cx="3932238" cy="393223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5DBD1-2415-426B-94C7-DCDF914B3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崩大碗</a:t>
            </a: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綠豆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甘蔗汁，甘蔗榴蓮果汁</a:t>
            </a:r>
            <a:endParaRPr lang="en-US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E31E40-A4DB-4F19-A650-85F086E96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92" y="4068927"/>
            <a:ext cx="4698420" cy="275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72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E4775-90A5-4409-A484-C7C6BFA80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在越南最受歡迎的台灣奶茶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C3540F-E421-4A4E-AEA7-D3A358D2F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59" y="722721"/>
            <a:ext cx="3501168" cy="196940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4098F-7FD3-44AB-B0D5-45B28FFD1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zh-CN" altLang="en-US" dirty="0"/>
              <a:t>貢茶</a:t>
            </a:r>
            <a:endParaRPr lang="en-US" altLang="zh-CN" dirty="0"/>
          </a:p>
          <a:p>
            <a:pPr marL="342900" indent="-342900">
              <a:buAutoNum type="arabicPeriod"/>
            </a:pPr>
            <a:r>
              <a:rPr lang="zh-CN" altLang="en-US" dirty="0"/>
              <a:t>鼎茶</a:t>
            </a:r>
            <a:endParaRPr lang="en-US" altLang="zh-CN" dirty="0"/>
          </a:p>
          <a:p>
            <a:pPr marL="342900" indent="-342900">
              <a:buAutoNum type="arabicPeriod"/>
            </a:pPr>
            <a:r>
              <a:rPr lang="en-US" dirty="0" err="1"/>
              <a:t>Bobapop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Share tea</a:t>
            </a:r>
          </a:p>
          <a:p>
            <a:pPr marL="342900" indent="-342900">
              <a:buAutoNum type="arabicPeriod"/>
            </a:pPr>
            <a:r>
              <a:rPr lang="en-US" dirty="0"/>
              <a:t>R&amp;B tea</a:t>
            </a:r>
          </a:p>
          <a:p>
            <a:pPr marL="342900" indent="-342900">
              <a:buAutoNum type="arabicPeriod"/>
            </a:pPr>
            <a:r>
              <a:rPr lang="en-US" dirty="0" err="1"/>
              <a:t>Maku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Chachago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Uncle tea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F90495-011C-4C0B-AD51-879DA6BAE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581" y="292231"/>
            <a:ext cx="2436042" cy="2436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94B977-4368-4D9E-B78F-83E496438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3001635"/>
            <a:ext cx="6352647" cy="38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02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36662-AA9B-4043-84D4-F41FB1437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655F12-D752-473B-A78D-BDE860B1A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2" y="45284"/>
            <a:ext cx="3813945" cy="286045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7584E-F410-40DC-B24F-872B41735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83080-E14C-498D-9EB5-0428CABF5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99" y="0"/>
            <a:ext cx="2951028" cy="2951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206C14-365A-48B9-B6BF-CE688F559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59" y="0"/>
            <a:ext cx="2880005" cy="2880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8C3FE0-2055-4ED8-A4AE-A7BF22DA8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4" y="3062651"/>
            <a:ext cx="5015060" cy="33381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78AADF-EC15-4864-B727-56164AAD42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79" y="3353377"/>
            <a:ext cx="4072485" cy="304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DC26CD-D113-499D-A43B-97478E988D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162" y="3352800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12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5A2C5-1DEC-48FB-9918-A184A103E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66" y="-513761"/>
            <a:ext cx="3932237" cy="1600200"/>
          </a:xfrm>
        </p:spPr>
        <p:txBody>
          <a:bodyPr/>
          <a:lstStyle/>
          <a:p>
            <a:r>
              <a:rPr lang="zh-CN" altLang="en-US" dirty="0"/>
              <a:t>行</a:t>
            </a:r>
            <a:r>
              <a:rPr lang="en-US" altLang="zh-CN" dirty="0"/>
              <a:t>-</a:t>
            </a:r>
            <a:r>
              <a:rPr lang="zh-CN" altLang="en-US" dirty="0"/>
              <a:t>交通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C5B7E8-92CE-479D-A7B9-F24515955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43" y="1007864"/>
            <a:ext cx="6172200" cy="345643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EA37F-2183-4E4C-BCA4-B2E13C6D2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3544" y="1293829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altLang="zh-CN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60</a:t>
            </a:r>
            <a:r>
              <a:rPr lang="en-US" altLang="zh-TW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00</a:t>
            </a:r>
            <a:r>
              <a:rPr lang="zh-TW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萬</a:t>
            </a:r>
            <a:r>
              <a:rPr lang="zh-CN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機車</a:t>
            </a:r>
            <a:endParaRPr lang="en-US" altLang="zh-CN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en-US" altLang="zh-CN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1</a:t>
            </a:r>
            <a:r>
              <a:rPr lang="zh-CN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公里的路有</a:t>
            </a:r>
            <a:r>
              <a:rPr lang="en-US" altLang="zh-CN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2500</a:t>
            </a:r>
            <a:r>
              <a:rPr lang="zh-CN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台機車在通行</a:t>
            </a:r>
            <a:endParaRPr lang="en-US" altLang="zh-CN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it-IT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Honda, Yamaha, Suzuki, Piaggio, VMEP</a:t>
            </a:r>
          </a:p>
          <a:p>
            <a:pPr marL="285750" indent="-285750">
              <a:buFontTx/>
              <a:buChar char="-"/>
            </a:pPr>
            <a:r>
              <a:rPr lang="en-US" altLang="zh-CN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85%</a:t>
            </a:r>
            <a:r>
              <a:rPr lang="zh-CN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人口在使用機車</a:t>
            </a:r>
            <a:endParaRPr lang="en-US" altLang="zh-CN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zh-CN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進口汽車稅</a:t>
            </a:r>
            <a:r>
              <a:rPr lang="en-US" altLang="zh-CN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80%-120%</a:t>
            </a:r>
          </a:p>
          <a:p>
            <a:endParaRPr lang="en-US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4786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19F7-7F65-4160-BF51-36BEF62EA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4D2A1D-FCCD-4F35-B532-DF60301BB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01" y="0"/>
            <a:ext cx="5327699" cy="354912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DD674-6C2E-4459-9E12-AFE0787E0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5C2037-A445-48FB-B4DC-325CDFFA6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66" y="0"/>
            <a:ext cx="5821176" cy="38817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FC9F70-E491-4C18-92E0-4256A0A56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07" y="4018571"/>
            <a:ext cx="4398532" cy="2756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7257FA-90D5-4CE5-B016-F0B28A753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158" y="3643459"/>
            <a:ext cx="4286054" cy="321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83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B3966-7E43-4D3A-B535-F93ACDBA0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74" y="-562761"/>
            <a:ext cx="3932237" cy="1600200"/>
          </a:xfrm>
        </p:spPr>
        <p:txBody>
          <a:bodyPr/>
          <a:lstStyle/>
          <a:p>
            <a:r>
              <a:rPr lang="zh-CN" altLang="en-US" dirty="0"/>
              <a:t>在越南過馬路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747A111-5A1C-4EFA-9ADB-5760ABB09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70" y="1037439"/>
            <a:ext cx="6665027" cy="442068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E8BE6-9613-4D51-A2DF-C62990728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77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628" y="-92222"/>
            <a:ext cx="3932237" cy="1600200"/>
          </a:xfrm>
        </p:spPr>
        <p:txBody>
          <a:bodyPr/>
          <a:lstStyle/>
          <a:p>
            <a:r>
              <a:rPr lang="zh-CN" altLang="en-US" dirty="0"/>
              <a:t>服裝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707878"/>
            <a:ext cx="3958908" cy="281390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093" y="1671320"/>
            <a:ext cx="3329305" cy="2301240"/>
          </a:xfrm>
        </p:spPr>
        <p:txBody>
          <a:bodyPr>
            <a:normAutofit lnSpcReduction="10000"/>
          </a:bodyPr>
          <a:lstStyle/>
          <a:p>
            <a:r>
              <a:rPr lang="zh-CN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國服： </a:t>
            </a:r>
            <a:endParaRPr lang="en-US" altLang="zh-CN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四身襖（越南語：</a:t>
            </a:r>
            <a:r>
              <a:rPr lang="en-US" altLang="zh-TW" sz="2400" dirty="0" err="1">
                <a:latin typeface="DFKai-SB" panose="03000509000000000000" pitchFamily="65" charset="-120"/>
                <a:ea typeface="DFKai-SB" panose="03000509000000000000" pitchFamily="65" charset="-120"/>
              </a:rPr>
              <a:t>Áo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en-US" altLang="zh-TW" sz="2400" dirty="0" err="1">
                <a:latin typeface="DFKai-SB" panose="03000509000000000000" pitchFamily="65" charset="-120"/>
                <a:ea typeface="DFKai-SB" panose="03000509000000000000" pitchFamily="65" charset="-120"/>
              </a:rPr>
              <a:t>tứ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en-US" altLang="zh-TW" sz="2400" dirty="0" err="1">
                <a:latin typeface="DFKai-SB" panose="03000509000000000000" pitchFamily="65" charset="-120"/>
                <a:ea typeface="DFKai-SB" panose="03000509000000000000" pitchFamily="65" charset="-120"/>
              </a:rPr>
              <a:t>thân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／襖四身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妑襖（越南語：襖妑𠀧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/</a:t>
            </a:r>
            <a:r>
              <a:rPr lang="en-US" altLang="zh-TW" sz="2400" dirty="0" err="1">
                <a:latin typeface="DFKai-SB" panose="03000509000000000000" pitchFamily="65" charset="-120"/>
                <a:ea typeface="DFKai-SB" panose="03000509000000000000" pitchFamily="65" charset="-120"/>
              </a:rPr>
              <a:t>Áo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en-US" altLang="zh-TW" sz="2400" dirty="0" err="1">
                <a:latin typeface="DFKai-SB" panose="03000509000000000000" pitchFamily="65" charset="-120"/>
                <a:ea typeface="DFKai-SB" panose="03000509000000000000" pitchFamily="65" charset="-120"/>
              </a:rPr>
              <a:t>bà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 </a:t>
            </a:r>
            <a:r>
              <a:rPr lang="en-US" altLang="zh-TW" sz="2400" dirty="0" err="1">
                <a:latin typeface="DFKai-SB" panose="03000509000000000000" pitchFamily="65" charset="-120"/>
                <a:ea typeface="DFKai-SB" panose="03000509000000000000" pitchFamily="65" charset="-120"/>
              </a:rPr>
              <a:t>ba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）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 err="1">
                <a:latin typeface="DFKai-SB" panose="03000509000000000000" pitchFamily="65" charset="-120"/>
                <a:ea typeface="DFKai-SB" panose="03000509000000000000" pitchFamily="65" charset="-120"/>
              </a:rPr>
              <a:t>Ao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́ </a:t>
            </a:r>
            <a:r>
              <a:rPr lang="en-US" altLang="zh-TW" sz="2400" dirty="0" err="1">
                <a:latin typeface="DFKai-SB" panose="03000509000000000000" pitchFamily="65" charset="-120"/>
                <a:ea typeface="DFKai-SB" panose="03000509000000000000" pitchFamily="65" charset="-120"/>
              </a:rPr>
              <a:t>Dài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（越南長襖）</a:t>
            </a:r>
            <a:endParaRPr 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922" y="3530013"/>
            <a:ext cx="2343137" cy="3327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40" y="707878"/>
            <a:ext cx="2174239" cy="2824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040" y="3540327"/>
            <a:ext cx="4534454" cy="3185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9" y="4085907"/>
            <a:ext cx="1760009" cy="2640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29" y="4055392"/>
            <a:ext cx="2263159" cy="267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30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07836-ED6F-41F8-93D4-16BABA8BE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557" y="-500832"/>
            <a:ext cx="3932237" cy="1600200"/>
          </a:xfrm>
        </p:spPr>
        <p:txBody>
          <a:bodyPr/>
          <a:lstStyle/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dai</a:t>
            </a:r>
            <a:r>
              <a:rPr lang="en-US" dirty="0"/>
              <a:t> </a:t>
            </a:r>
            <a:r>
              <a:rPr lang="zh-CN" altLang="en-US" dirty="0"/>
              <a:t>的起源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5004D8-7440-4DA5-A5F2-99D586F84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460" y="0"/>
            <a:ext cx="3917402" cy="54732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F33D85-79DF-4D4C-8AB2-D01CE1560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altLang="zh-CN" dirty="0"/>
              <a:t>1774 </a:t>
            </a:r>
            <a:r>
              <a:rPr lang="zh-CN" altLang="en-US" dirty="0"/>
              <a:t>年出現</a:t>
            </a:r>
            <a:endParaRPr lang="en-US" altLang="zh-CN" dirty="0"/>
          </a:p>
          <a:p>
            <a:pPr marL="285750" indent="-285750">
              <a:buFontTx/>
              <a:buChar char="-"/>
            </a:pPr>
            <a:r>
              <a:rPr lang="en-US" altLang="zh-CN" dirty="0"/>
              <a:t>1934</a:t>
            </a:r>
            <a:r>
              <a:rPr lang="zh-CN" altLang="en-US" dirty="0"/>
              <a:t>年改進</a:t>
            </a:r>
            <a:endParaRPr lang="en-US" altLang="zh-CN" dirty="0"/>
          </a:p>
          <a:p>
            <a:pPr marL="285750" indent="-285750">
              <a:buFontTx/>
              <a:buChar char="-"/>
            </a:pPr>
            <a:r>
              <a:rPr lang="zh-CN" altLang="en-US" dirty="0"/>
              <a:t>本來男女都有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F24191-74F6-4252-ADD5-9FBE48BCA4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74" y="0"/>
            <a:ext cx="2310996" cy="3463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BFFD84-0F1D-48E7-8FF2-9D12FB52F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19" y="3541210"/>
            <a:ext cx="3657600" cy="339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31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B0F2-B908-452A-AF34-F783DEC98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456444-61C0-42ED-970D-46B2CCD64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7" y="2428919"/>
            <a:ext cx="5539050" cy="381678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B4B97A-2C91-4C41-9ED0-1F9ED388E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E7203B-C8A9-41E9-9AFB-C42FFE17F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765" y="0"/>
            <a:ext cx="4649836" cy="3288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8ACBB-F843-414A-899F-24B4F31BE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776" y="3530781"/>
            <a:ext cx="4429752" cy="295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23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724" y="-504933"/>
            <a:ext cx="3932237" cy="1600200"/>
          </a:xfrm>
        </p:spPr>
        <p:txBody>
          <a:bodyPr/>
          <a:lstStyle/>
          <a:p>
            <a:r>
              <a:rPr lang="zh-TW" altLang="en-US" b="1" dirty="0"/>
              <a:t>民族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44" y="357077"/>
            <a:ext cx="2947719" cy="203196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383596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越南總共有</a:t>
            </a:r>
            <a:r>
              <a:rPr lang="en-US" altLang="zh-TW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54</a:t>
            </a:r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個民族</a:t>
            </a:r>
            <a:endParaRPr lang="en-US" altLang="zh-TW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其中京族人口佔</a:t>
            </a:r>
            <a:r>
              <a:rPr lang="en-US" altLang="zh-TW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87%</a:t>
            </a:r>
          </a:p>
          <a:p>
            <a:pPr marL="285750" indent="-285750">
              <a:buFontTx/>
              <a:buChar char="-"/>
            </a:pPr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華</a:t>
            </a: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人</a:t>
            </a:r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是越南</a:t>
            </a: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民族中排行</a:t>
            </a:r>
            <a:r>
              <a:rPr lang="zh-TW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第八</a:t>
            </a:r>
            <a:endParaRPr lang="en-US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144" y="427904"/>
            <a:ext cx="2004295" cy="32524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93" y="240179"/>
            <a:ext cx="3232492" cy="2152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93" y="2376642"/>
            <a:ext cx="3136392" cy="2097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93" y="4474494"/>
            <a:ext cx="1924071" cy="2402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150" y="3680328"/>
            <a:ext cx="2272284" cy="3029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234" y="2376642"/>
            <a:ext cx="3073480" cy="2185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96" y="4538228"/>
            <a:ext cx="3831059" cy="233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06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7D238-6D5B-464D-8A31-DD3E455D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-438346"/>
            <a:ext cx="3932237" cy="1600200"/>
          </a:xfrm>
        </p:spPr>
        <p:txBody>
          <a:bodyPr/>
          <a:lstStyle/>
          <a:p>
            <a:r>
              <a:rPr lang="en-US" altLang="zh-CN" dirty="0"/>
              <a:t>2. </a:t>
            </a:r>
            <a:r>
              <a:rPr lang="zh-CN" altLang="en-US" dirty="0"/>
              <a:t>韓式服裝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49C1B9-8FC4-4AC3-B44D-D6FD5B6F9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72" y="0"/>
            <a:ext cx="4364610" cy="392814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75459-E6F8-42C5-850C-C1C0977B6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zh-CN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學偶像的風潮</a:t>
            </a:r>
            <a:endParaRPr lang="en-US" sz="2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629942-A637-4E01-AF68-616D7EBE3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81" y="4172171"/>
            <a:ext cx="4774807" cy="268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4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05FE-EB4E-4C88-9CC0-4F32CA644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87" y="-692870"/>
            <a:ext cx="3932237" cy="1600200"/>
          </a:xfrm>
        </p:spPr>
        <p:txBody>
          <a:bodyPr/>
          <a:lstStyle/>
          <a:p>
            <a:r>
              <a:rPr lang="zh-CN" altLang="en-US" dirty="0"/>
              <a:t>越南年輕人的偶像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6D1AA6-B394-4B0D-8994-81E668D16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8" y="1739679"/>
            <a:ext cx="3050853" cy="457628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664E7-2DBF-4AF1-A98D-7899708F0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6C3642-D8BD-4DE6-AD2E-6D1759760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94" y="107230"/>
            <a:ext cx="4254435" cy="26620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0B99E7-89E1-4100-BC28-25D8F0F09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61" y="3372599"/>
            <a:ext cx="4709376" cy="2943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665FB7-E0E3-46CD-898F-33A369ADB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27" y="1935019"/>
            <a:ext cx="2964619" cy="444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64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B52D-7AA1-411A-8169-27A81CDE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43177-EC3A-4CE6-AE2A-EB5052891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4010DB-A9A1-4039-BD21-A1C9E55D9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https://www.youtube.com/watch?v=FN7ALfpGxiI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724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C51C-0E65-41E1-87CD-1E4AD1154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67" y="-504334"/>
            <a:ext cx="3932237" cy="1600200"/>
          </a:xfrm>
        </p:spPr>
        <p:txBody>
          <a:bodyPr/>
          <a:lstStyle/>
          <a:p>
            <a:r>
              <a:rPr lang="zh-CN" altLang="en-US" dirty="0"/>
              <a:t>年輕人的生活方式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0B6C6D-7A0F-4E0E-B540-FBAAC2E54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97" y="177513"/>
            <a:ext cx="4423602" cy="294906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723B3-3BE5-4765-8B01-1BF60EA28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4118" y="1652047"/>
            <a:ext cx="3932237" cy="3811588"/>
          </a:xfrm>
        </p:spPr>
        <p:txBody>
          <a:bodyPr/>
          <a:lstStyle/>
          <a:p>
            <a:r>
              <a:rPr lang="en-US" altLang="zh-CN" dirty="0"/>
              <a:t>-</a:t>
            </a:r>
            <a:r>
              <a:rPr lang="zh-CN" altLang="en-US" dirty="0"/>
              <a:t>受現代化與都市化影響：吃 （</a:t>
            </a:r>
            <a:r>
              <a:rPr lang="en-US" altLang="zh-CN" dirty="0" err="1"/>
              <a:t>fastfood</a:t>
            </a:r>
            <a:r>
              <a:rPr lang="en-US" altLang="zh-CN" dirty="0"/>
              <a:t>: </a:t>
            </a:r>
            <a:r>
              <a:rPr lang="en-US" altLang="zh-CN" dirty="0" err="1"/>
              <a:t>KFC,Mcdonald</a:t>
            </a:r>
            <a:r>
              <a:rPr lang="en-US" altLang="zh-CN" dirty="0"/>
              <a:t>,  </a:t>
            </a:r>
            <a:r>
              <a:rPr lang="en-US" altLang="zh-CN" dirty="0" err="1"/>
              <a:t>Lotteria</a:t>
            </a:r>
            <a:r>
              <a:rPr lang="en-US" altLang="zh-CN" dirty="0"/>
              <a:t>, </a:t>
            </a:r>
            <a:r>
              <a:rPr lang="en-US" altLang="zh-CN" dirty="0" err="1"/>
              <a:t>pizzahut</a:t>
            </a:r>
            <a:r>
              <a:rPr lang="en-US" altLang="zh-CN" dirty="0"/>
              <a:t>, </a:t>
            </a:r>
            <a:r>
              <a:rPr lang="en-US" altLang="zh-CN" dirty="0" err="1"/>
              <a:t>starbuck</a:t>
            </a:r>
            <a:r>
              <a:rPr lang="zh-CN" altLang="en-US" dirty="0"/>
              <a:t>）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B7E778-0E4F-4D0D-AF0C-CCB391E1C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41" y="3429000"/>
            <a:ext cx="6908276" cy="329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C1925-7708-47DF-BA16-31C7F6885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67" y="187325"/>
            <a:ext cx="3932237" cy="1600200"/>
          </a:xfrm>
        </p:spPr>
        <p:txBody>
          <a:bodyPr/>
          <a:lstStyle/>
          <a:p>
            <a:r>
              <a:rPr lang="en-US" dirty="0"/>
              <a:t>-</a:t>
            </a:r>
            <a:r>
              <a:rPr lang="zh-CN" altLang="en-US" dirty="0"/>
              <a:t>工業區與外資公司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CC05F3-8552-47E2-83B0-6FDC96965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514906"/>
            <a:ext cx="3827424" cy="254523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D66A5-7DA1-4731-8FA4-F58FC5B26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altLang="zh-CN" dirty="0"/>
              <a:t>335 </a:t>
            </a:r>
            <a:r>
              <a:rPr lang="zh-CN" altLang="en-US" dirty="0"/>
              <a:t>工業區</a:t>
            </a:r>
            <a:endParaRPr lang="en-US" altLang="zh-CN" dirty="0"/>
          </a:p>
          <a:p>
            <a:pPr marL="285750" indent="-285750">
              <a:buFontTx/>
              <a:buChar char="-"/>
            </a:pPr>
            <a:r>
              <a:rPr lang="en-US" altLang="zh-CN" dirty="0"/>
              <a:t>2019</a:t>
            </a:r>
            <a:r>
              <a:rPr lang="zh-CN" altLang="en-US" dirty="0"/>
              <a:t>年台灣投資越南 </a:t>
            </a:r>
            <a:r>
              <a:rPr lang="en-US" altLang="zh-CN" dirty="0"/>
              <a:t>2661 </a:t>
            </a:r>
            <a:r>
              <a:rPr lang="zh-CN" altLang="en-US" dirty="0"/>
              <a:t>項目，</a:t>
            </a:r>
            <a:r>
              <a:rPr lang="en-US" altLang="zh-CN" dirty="0"/>
              <a:t>320 </a:t>
            </a:r>
            <a:r>
              <a:rPr lang="zh-CN" altLang="en-US" dirty="0"/>
              <a:t>億美金，</a:t>
            </a:r>
            <a:r>
              <a:rPr lang="en-US" altLang="zh-CN" dirty="0"/>
              <a:t>132</a:t>
            </a:r>
            <a:r>
              <a:rPr lang="zh-CN" altLang="en-US" dirty="0"/>
              <a:t>投資越南國家其中排行第四（韓國，日本，新加坡，台灣）</a:t>
            </a:r>
            <a:endParaRPr lang="en-US" altLang="zh-CN" dirty="0"/>
          </a:p>
          <a:p>
            <a:pPr marL="285750" indent="-285750">
              <a:buFontTx/>
              <a:buChar char="-"/>
            </a:pPr>
            <a:r>
              <a:rPr lang="zh-CN" altLang="en-US" dirty="0"/>
              <a:t>大概</a:t>
            </a:r>
            <a:r>
              <a:rPr lang="en-US" altLang="zh-CN" dirty="0"/>
              <a:t>6000</a:t>
            </a:r>
            <a:r>
              <a:rPr lang="zh-CN" altLang="en-US" dirty="0"/>
              <a:t>台灣企業正在投資越南</a:t>
            </a:r>
            <a:endParaRPr lang="en-US" altLang="zh-CN" dirty="0"/>
          </a:p>
          <a:p>
            <a:pPr marL="285750" indent="-285750">
              <a:buFontTx/>
              <a:buChar char="-"/>
            </a:pPr>
            <a:r>
              <a:rPr lang="zh-CN" altLang="en-US" dirty="0"/>
              <a:t>胡志明市台灣學校</a:t>
            </a:r>
            <a:r>
              <a:rPr lang="en-US" altLang="zh-CN" dirty="0"/>
              <a:t>(</a:t>
            </a:r>
            <a:r>
              <a:rPr lang="zh-CN" altLang="en-US" dirty="0"/>
              <a:t>台灣生</a:t>
            </a:r>
            <a:r>
              <a:rPr lang="en-US" altLang="zh-CN" dirty="0"/>
              <a:t>82,2% </a:t>
            </a:r>
            <a:r>
              <a:rPr lang="zh-CN" altLang="en-US" dirty="0"/>
              <a:t>，</a:t>
            </a:r>
            <a:r>
              <a:rPr lang="en-US" altLang="zh-CN" dirty="0"/>
              <a:t>18.8% </a:t>
            </a:r>
            <a:r>
              <a:rPr lang="zh-CN" altLang="en-US" dirty="0"/>
              <a:t>國際生</a:t>
            </a:r>
            <a:r>
              <a:rPr lang="en-US" altLang="zh-CN" dirty="0"/>
              <a:t>)_</a:t>
            </a:r>
          </a:p>
          <a:p>
            <a:pPr marL="285750" indent="-285750">
              <a:buFontTx/>
              <a:buChar char="-"/>
            </a:pPr>
            <a:r>
              <a:rPr lang="zh-CN" altLang="en-US" dirty="0"/>
              <a:t>富美興都市區 （</a:t>
            </a:r>
            <a:r>
              <a:rPr lang="en-US" altLang="zh-CN" dirty="0"/>
              <a:t>CT&amp;D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lang="en-US" altLang="zh-CN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FC66E2-313D-45F1-9963-BEB8CE232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3091648"/>
            <a:ext cx="6735858" cy="3644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5C3DE7-9C83-4540-84F0-80E626ABB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141" y="731861"/>
            <a:ext cx="3510333" cy="23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78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B47DD-D218-4047-A649-9A5ABC3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813" y="-611188"/>
            <a:ext cx="3932237" cy="1600200"/>
          </a:xfrm>
        </p:spPr>
        <p:txBody>
          <a:bodyPr/>
          <a:lstStyle/>
          <a:p>
            <a:r>
              <a:rPr lang="zh-CN" altLang="en-US" dirty="0"/>
              <a:t>年輕的人觀點變遷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132590-866B-4F42-AC57-E1F3D97F6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28" y="19253"/>
            <a:ext cx="5026860" cy="316189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56C5D-BC26-4BDD-AA17-8BB3A354F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7812" y="1275353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婚姻觀念：自由戀愛，單身媽媽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職業：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之前：公務人員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現在：外資公司工作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CN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-</a:t>
            </a: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性別：對同性戀比較開放</a:t>
            </a:r>
            <a:endParaRPr lang="en-US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2CB110-23BB-4740-A001-3102315B9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88" y="3505632"/>
            <a:ext cx="4396214" cy="3282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801DB0-67F3-4A1F-89CF-028A6EF42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059" y="3429000"/>
            <a:ext cx="2600639" cy="345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13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600CF-F793-41AE-A89B-4D8C26E00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74" y="0"/>
            <a:ext cx="3932237" cy="1600200"/>
          </a:xfrm>
        </p:spPr>
        <p:txBody>
          <a:bodyPr/>
          <a:lstStyle/>
          <a:p>
            <a:r>
              <a:rPr lang="zh-CN" altLang="en-US" dirty="0"/>
              <a:t>最受歡迎的運動：踢足球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9D9DAA-C0A9-4121-9C58-C7FC8D14A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13" y="0"/>
            <a:ext cx="5176658" cy="344483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DBEB47-CAB2-402A-A390-9EC80129A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026938-644D-4641-A280-B238CCA0E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" y="2507235"/>
            <a:ext cx="6059864" cy="4044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02253A-A3B5-4A53-989F-A43C80879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18" y="3777793"/>
            <a:ext cx="5426941" cy="249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25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35" y="-496254"/>
            <a:ext cx="3932237" cy="1600200"/>
          </a:xfrm>
        </p:spPr>
        <p:txBody>
          <a:bodyPr/>
          <a:lstStyle/>
          <a:p>
            <a:r>
              <a:rPr lang="zh-TW" altLang="en-US" b="1" dirty="0"/>
              <a:t>語言</a:t>
            </a:r>
            <a:r>
              <a:rPr lang="en-US" altLang="zh-CN" b="1" dirty="0"/>
              <a:t>-</a:t>
            </a:r>
            <a:r>
              <a:rPr lang="zh-CN" altLang="en-US" b="1" dirty="0"/>
              <a:t>溝通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07" y="303846"/>
            <a:ext cx="7013581" cy="210407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734" y="1523206"/>
            <a:ext cx="3932237" cy="3811588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zh-TW" altLang="en-US" sz="2000" b="1" dirty="0">
                <a:latin typeface="DFKai-SB" panose="03000509000000000000" pitchFamily="65" charset="-120"/>
                <a:ea typeface="DFKai-SB" panose="03000509000000000000" pitchFamily="65" charset="-120"/>
              </a:rPr>
              <a:t>漢文</a:t>
            </a:r>
            <a:endParaRPr lang="en-US" altLang="zh-TW" sz="2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000" b="1" dirty="0">
                <a:latin typeface="DFKai-SB" panose="03000509000000000000" pitchFamily="65" charset="-120"/>
                <a:ea typeface="DFKai-SB" panose="03000509000000000000" pitchFamily="65" charset="-120"/>
              </a:rPr>
              <a:t>2. </a:t>
            </a:r>
            <a:r>
              <a:rPr lang="zh-TW" altLang="en-US" sz="2000" b="1" dirty="0">
                <a:latin typeface="DFKai-SB" panose="03000509000000000000" pitchFamily="65" charset="-120"/>
                <a:ea typeface="DFKai-SB" panose="03000509000000000000" pitchFamily="65" charset="-120"/>
              </a:rPr>
              <a:t>漢喃文</a:t>
            </a:r>
            <a:endParaRPr lang="en-US" altLang="zh-TW" sz="2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CN" sz="2000" b="1" dirty="0">
                <a:latin typeface="DFKai-SB" panose="03000509000000000000" pitchFamily="65" charset="-120"/>
                <a:ea typeface="DFKai-SB" panose="03000509000000000000" pitchFamily="65" charset="-120"/>
              </a:rPr>
              <a:t>3. </a:t>
            </a:r>
            <a:r>
              <a:rPr lang="zh-TW" altLang="en-US" sz="2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國語字文（越南羅馬字）</a:t>
            </a:r>
            <a:endParaRPr lang="en-US" sz="2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07" y="2407920"/>
            <a:ext cx="7013581" cy="1880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07" y="4288857"/>
            <a:ext cx="7013581" cy="1762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3505200"/>
            <a:ext cx="3600132" cy="2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89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3D420-67FC-4D53-9C43-091E09DEB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776" y="-259237"/>
            <a:ext cx="3932237" cy="1600200"/>
          </a:xfrm>
        </p:spPr>
        <p:txBody>
          <a:bodyPr/>
          <a:lstStyle/>
          <a:p>
            <a:r>
              <a:rPr lang="zh-CN" altLang="en-US" dirty="0"/>
              <a:t>溝通文化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17E72C-4428-42DD-80D3-1CD81E3A7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13" y="838691"/>
            <a:ext cx="6242369" cy="415751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16140-32BA-453F-9406-144EFDA2C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518443"/>
            <a:ext cx="3932237" cy="3811588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稱呼代詞豐富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溝通態度：喜歡交流但很害羞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喜歡交流：喜歡拜訪，好客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害羞：隨機應變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以感情為交流的原則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瞭解對象的背景是關心的方式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重視名譽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r>
              <a:rPr lang="zh-CN" altLang="en-US" sz="1800" b="1" dirty="0">
                <a:latin typeface="DFKai-SB" panose="03000509000000000000" pitchFamily="65" charset="-120"/>
                <a:ea typeface="DFKai-SB" panose="03000509000000000000" pitchFamily="65" charset="-120"/>
              </a:rPr>
              <a:t>喜歡精緻和諧</a:t>
            </a:r>
            <a:endParaRPr lang="en-US" altLang="zh-CN" sz="18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828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98" y="-774790"/>
            <a:ext cx="3932237" cy="1600200"/>
          </a:xfrm>
        </p:spPr>
        <p:txBody>
          <a:bodyPr/>
          <a:lstStyle/>
          <a:p>
            <a:r>
              <a:rPr lang="zh-TW" altLang="en-US" dirty="0"/>
              <a:t>宗教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512" y="45721"/>
            <a:ext cx="3137951" cy="211812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659" y="887302"/>
            <a:ext cx="1903412" cy="3811588"/>
          </a:xfrm>
        </p:spPr>
        <p:txBody>
          <a:bodyPr>
            <a:normAutofit/>
          </a:bodyPr>
          <a:lstStyle/>
          <a:p>
            <a:r>
              <a:rPr lang="zh-CN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宗教：佛教、天主教、伊斯蘭教、基督教、高臺教和好教</a:t>
            </a:r>
            <a:endParaRPr lang="en-US" altLang="zh-CN" sz="2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CN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民間信仰：崇拜母神</a:t>
            </a:r>
            <a:endParaRPr lang="en-US" sz="2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68" y="45721"/>
            <a:ext cx="3628645" cy="2151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22" y="2148605"/>
            <a:ext cx="2612792" cy="30447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51" y="2163673"/>
            <a:ext cx="1965142" cy="30598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8" y="2966665"/>
            <a:ext cx="2805138" cy="18710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46" y="2256422"/>
            <a:ext cx="3705517" cy="3072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40" y="30653"/>
            <a:ext cx="3176928" cy="2117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3" y="4837692"/>
            <a:ext cx="2772484" cy="207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85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越南人的起源轉說：龍子仙孫</a:t>
            </a:r>
            <a:endParaRPr lang="en-US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2" y="1518443"/>
            <a:ext cx="6795760" cy="3811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84458" y="441692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樂龍君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-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歐姬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Kai-SB" panose="03000509000000000000" pitchFamily="65" charset="-120"/>
              <a:ea typeface="DFKai-SB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550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628" y="-416560"/>
            <a:ext cx="3932237" cy="1600200"/>
          </a:xfrm>
        </p:spPr>
        <p:txBody>
          <a:bodyPr/>
          <a:lstStyle/>
          <a:p>
            <a:r>
              <a:rPr lang="zh-TW" altLang="en-US" dirty="0"/>
              <a:t>重要節日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7" y="1346200"/>
            <a:ext cx="5349987" cy="50161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627" y="1346200"/>
            <a:ext cx="3932237" cy="381158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901201"/>
              </p:ext>
            </p:extLst>
          </p:nvPr>
        </p:nvGraphicFramePr>
        <p:xfrm>
          <a:off x="6624320" y="693048"/>
          <a:ext cx="4429759" cy="568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Document" r:id="rId4" imgW="5940848" imgH="8144059" progId="Word.Document.12">
                  <p:embed/>
                </p:oleObj>
              </mc:Choice>
              <mc:Fallback>
                <p:oleObj name="Document" r:id="rId4" imgW="5940848" imgH="814405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24320" y="693048"/>
                        <a:ext cx="4429759" cy="568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8481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535" y="0"/>
            <a:ext cx="2728072" cy="160020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越南農曆新年：</a:t>
            </a:r>
            <a:b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</a:br>
            <a:endParaRPr lang="en-US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3953" y="1680882"/>
            <a:ext cx="2933654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過節吃粽子，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用芭蕉葉包的四方形大粽子，一般是以黃豆或綠豆豬肉爲粽子餡</a:t>
            </a:r>
            <a:endParaRPr lang="en-US" altLang="zh-CN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188" y="937385"/>
            <a:ext cx="3594847" cy="1664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42" y="800100"/>
            <a:ext cx="2413747" cy="2175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88" y="2910132"/>
            <a:ext cx="2933793" cy="3415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90" y="2896282"/>
            <a:ext cx="3857017" cy="34290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840942" y="671454"/>
            <a:ext cx="6818896" cy="655409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658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636" y="457200"/>
            <a:ext cx="3034552" cy="16002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過年花市場</a:t>
            </a:r>
            <a:r>
              <a:rPr lang="zh-TW" altLang="en-US" sz="2000" dirty="0">
                <a:latin typeface="DFKai-SB" panose="03000509000000000000" pitchFamily="65" charset="-120"/>
                <a:ea typeface="DFKai-SB" panose="03000509000000000000" pitchFamily="65" charset="-120"/>
              </a:rPr>
              <a:t>，最常見的有桃花、金盞花（當地人稱為梅花）、金橘等</a:t>
            </a:r>
            <a:endParaRPr lang="en-US" sz="20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35" y="618565"/>
            <a:ext cx="2779059" cy="24669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8636" y="2333718"/>
            <a:ext cx="3212259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春節舉行民間遊戲</a:t>
            </a:r>
            <a:r>
              <a:rPr lang="en-US" altLang="zh-CN" b="1" dirty="0">
                <a:latin typeface="DFKai-SB" panose="03000509000000000000" pitchFamily="65" charset="-120"/>
                <a:ea typeface="DFKai-SB" panose="03000509000000000000" pitchFamily="65" charset="-120"/>
              </a:rPr>
              <a:t>: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荡秋千，鬥雞</a:t>
            </a:r>
            <a:r>
              <a:rPr lang="en-US" altLang="zh-CN" dirty="0">
                <a:latin typeface="DFKai-SB" panose="03000509000000000000" pitchFamily="65" charset="-120"/>
                <a:ea typeface="DFKai-SB" panose="03000509000000000000" pitchFamily="65" charset="-120"/>
              </a:rPr>
              <a:t>, 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抓羊</a:t>
            </a:r>
            <a:endParaRPr 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976" y="618565"/>
            <a:ext cx="3164542" cy="2466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35" y="3085540"/>
            <a:ext cx="2922494" cy="2136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35" y="5119780"/>
            <a:ext cx="2922494" cy="15409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236" y="3299153"/>
            <a:ext cx="2961715" cy="283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76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74" y="-522359"/>
            <a:ext cx="3932237" cy="1600200"/>
          </a:xfrm>
        </p:spPr>
        <p:txBody>
          <a:bodyPr/>
          <a:lstStyle/>
          <a:p>
            <a:r>
              <a:rPr lang="zh-CN" altLang="en-US" dirty="0"/>
              <a:t>雄王（</a:t>
            </a:r>
            <a:r>
              <a:rPr lang="zh-TW" altLang="en-US" dirty="0"/>
              <a:t>越南第一國王</a:t>
            </a:r>
            <a:r>
              <a:rPr lang="zh-CN" altLang="en-US" dirty="0"/>
              <a:t>）</a:t>
            </a:r>
            <a:r>
              <a:rPr lang="zh-TW" altLang="en-US" dirty="0"/>
              <a:t> 的紀念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90" y="277741"/>
            <a:ext cx="4026090" cy="301956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90" y="3410712"/>
            <a:ext cx="4129712" cy="3097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47" y="795528"/>
            <a:ext cx="4208476" cy="2862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47" y="3823257"/>
            <a:ext cx="4251960" cy="28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11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-393192"/>
            <a:ext cx="3932237" cy="1600200"/>
          </a:xfrm>
        </p:spPr>
        <p:txBody>
          <a:bodyPr/>
          <a:lstStyle/>
          <a:p>
            <a:r>
              <a:rPr lang="zh-TW" altLang="en-US" dirty="0"/>
              <a:t>南越解放及越南統一</a:t>
            </a:r>
            <a:r>
              <a:rPr lang="zh-CN" altLang="en-US" dirty="0"/>
              <a:t>與勞動國際節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31" y="132588"/>
            <a:ext cx="4852377" cy="330389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35" y="2220468"/>
            <a:ext cx="4300904" cy="2683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31" y="3562350"/>
            <a:ext cx="49530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602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780" y="-420624"/>
            <a:ext cx="3932237" cy="1600200"/>
          </a:xfrm>
        </p:spPr>
        <p:txBody>
          <a:bodyPr/>
          <a:lstStyle/>
          <a:p>
            <a:r>
              <a:rPr lang="zh-TW" altLang="en-US" dirty="0"/>
              <a:t>國慶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85" y="2057400"/>
            <a:ext cx="4668399" cy="30998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52" y="91440"/>
            <a:ext cx="4928616" cy="3234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52" y="3404523"/>
            <a:ext cx="5035296" cy="33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627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中秋節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77" y="457200"/>
            <a:ext cx="3798888" cy="253457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7" y="3000110"/>
            <a:ext cx="6722338" cy="3872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799" y="3504315"/>
            <a:ext cx="5096291" cy="2864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814" y="292719"/>
            <a:ext cx="4276944" cy="321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71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454CF-2E28-424B-9A1E-645A71D2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30" y="-108408"/>
            <a:ext cx="3932237" cy="1600200"/>
          </a:xfrm>
        </p:spPr>
        <p:txBody>
          <a:bodyPr>
            <a:normAutofit/>
          </a:bodyPr>
          <a:lstStyle/>
          <a:p>
            <a:r>
              <a:rPr lang="zh-CN" altLang="en-US" b="1" dirty="0">
                <a:latin typeface="PMingLiU" panose="02020500000000000000" pitchFamily="18" charset="-120"/>
                <a:ea typeface="PMingLiU" panose="02020500000000000000" pitchFamily="18" charset="-120"/>
              </a:rPr>
              <a:t>越南民間游戲</a:t>
            </a:r>
            <a:endParaRPr lang="en-US" b="1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6ABE9B-D06D-4982-8E4B-3814F21D7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31" y="1355445"/>
            <a:ext cx="6125764" cy="381158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526074-D659-466B-96D6-F0AF79A8637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https://www.youtube.com/watch?v=s3uBEaktYTw</a:t>
            </a:r>
            <a:endParaRPr lang="en-US" dirty="0"/>
          </a:p>
          <a:p>
            <a:r>
              <a:rPr lang="en-US" dirty="0">
                <a:hlinkClick r:id="rId4"/>
              </a:rPr>
              <a:t>https://www.youtube.com/watch?v=OzwAYnf3BpE</a:t>
            </a:r>
            <a:endParaRPr lang="en-US" dirty="0"/>
          </a:p>
          <a:p>
            <a:r>
              <a:rPr lang="en-US" dirty="0">
                <a:hlinkClick r:id="rId5"/>
              </a:rPr>
              <a:t>https://www.youtube.com/watch?v=5BYnlHNIL5A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https://www.youtube.com/watch?v=Spu9JEOO5wU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1295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252" y="-164592"/>
            <a:ext cx="3932237" cy="1600200"/>
          </a:xfrm>
        </p:spPr>
        <p:txBody>
          <a:bodyPr/>
          <a:lstStyle/>
          <a:p>
            <a:r>
              <a:rPr lang="zh-CN" altLang="en-US" dirty="0"/>
              <a:t>祭拜</a:t>
            </a:r>
            <a:r>
              <a:rPr lang="zh-TW" altLang="en-US" dirty="0"/>
              <a:t>廚房監護神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4" y="2423160"/>
            <a:ext cx="4480898" cy="329221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53" y="795337"/>
            <a:ext cx="5786065" cy="41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23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317" y="-639033"/>
            <a:ext cx="3932237" cy="1600200"/>
          </a:xfrm>
        </p:spPr>
        <p:txBody>
          <a:bodyPr/>
          <a:lstStyle/>
          <a:p>
            <a:r>
              <a:rPr lang="zh-TW" altLang="en-US" dirty="0"/>
              <a:t>婚禮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" y="1279969"/>
            <a:ext cx="3833178" cy="26832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94" y="-39878"/>
            <a:ext cx="3250882" cy="3250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236" y="3153223"/>
            <a:ext cx="4572000" cy="34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202" y="25975"/>
            <a:ext cx="5181600" cy="3061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161" y="3387516"/>
            <a:ext cx="3665449" cy="305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4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075" y="281492"/>
            <a:ext cx="2494990" cy="860612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歷史發展過程</a:t>
            </a:r>
            <a:endParaRPr lang="en-US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147" y="833718"/>
            <a:ext cx="3048000" cy="240182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6075" y="1501588"/>
            <a:ext cx="2593694" cy="45944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DFKai-SB" panose="03000509000000000000" pitchFamily="65" charset="-120"/>
                <a:ea typeface="DFKai-SB" panose="03000509000000000000" pitchFamily="65" charset="-120"/>
              </a:rPr>
              <a:t>最古代的越南國家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：文郎國</a:t>
            </a:r>
            <a:r>
              <a:rPr lang="en-US" altLang="zh-CN" dirty="0">
                <a:latin typeface="DFKai-SB" panose="03000509000000000000" pitchFamily="65" charset="-120"/>
                <a:ea typeface="DFKai-SB" panose="03000509000000000000" pitchFamily="65" charset="-120"/>
              </a:rPr>
              <a:t>,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國王是雄王，公元前</a:t>
            </a:r>
            <a:r>
              <a:rPr lang="en-US" altLang="zh-CN" dirty="0">
                <a:latin typeface="DFKai-SB" panose="03000509000000000000" pitchFamily="65" charset="-120"/>
                <a:ea typeface="DFKai-SB" panose="03000509000000000000" pitchFamily="65" charset="-120"/>
              </a:rPr>
              <a:t>7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世紀成立</a:t>
            </a:r>
            <a:endParaRPr lang="en-US" altLang="zh-CN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從公元前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3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世紀晚期至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10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世紀前期，越南處於中國統治之下 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（公元前</a:t>
            </a:r>
            <a:r>
              <a:rPr lang="en-US" altLang="zh-CN" dirty="0">
                <a:latin typeface="DFKai-SB" panose="03000509000000000000" pitchFamily="65" charset="-120"/>
                <a:ea typeface="DFKai-SB" panose="03000509000000000000" pitchFamily="65" charset="-120"/>
              </a:rPr>
              <a:t>221 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年至</a:t>
            </a:r>
            <a:r>
              <a:rPr lang="en-US" altLang="zh-CN" dirty="0">
                <a:latin typeface="DFKai-SB" panose="03000509000000000000" pitchFamily="65" charset="-120"/>
                <a:ea typeface="DFKai-SB" panose="03000509000000000000" pitchFamily="65" charset="-120"/>
              </a:rPr>
              <a:t>938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年）</a:t>
            </a:r>
            <a:endParaRPr lang="en-US" altLang="zh-CN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法國殖民統治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：自</a:t>
            </a:r>
            <a:r>
              <a:rPr lang="en-US" altLang="zh-CN" dirty="0">
                <a:latin typeface="DFKai-SB" panose="03000509000000000000" pitchFamily="65" charset="-120"/>
                <a:ea typeface="DFKai-SB" panose="03000509000000000000" pitchFamily="65" charset="-120"/>
              </a:rPr>
              <a:t>1858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至</a:t>
            </a:r>
            <a:r>
              <a:rPr lang="en-US" altLang="zh-CN" dirty="0">
                <a:latin typeface="DFKai-SB" panose="03000509000000000000" pitchFamily="65" charset="-120"/>
                <a:ea typeface="DFKai-SB" panose="03000509000000000000" pitchFamily="65" charset="-120"/>
              </a:rPr>
              <a:t>1954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1945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年</a:t>
            </a:r>
            <a:r>
              <a:rPr lang="en-US" altLang="zh-CN" dirty="0">
                <a:latin typeface="DFKai-SB" panose="03000509000000000000" pitchFamily="65" charset="-120"/>
                <a:ea typeface="DFKai-SB" panose="03000509000000000000" pitchFamily="65" charset="-120"/>
              </a:rPr>
              <a:t>9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月</a:t>
            </a:r>
            <a:r>
              <a:rPr lang="en-US" altLang="zh-CN" dirty="0">
                <a:latin typeface="DFKai-SB" panose="03000509000000000000" pitchFamily="65" charset="-120"/>
                <a:ea typeface="DFKai-SB" panose="03000509000000000000" pitchFamily="65" charset="-120"/>
              </a:rPr>
              <a:t>2</a:t>
            </a:r>
            <a:r>
              <a:rPr lang="zh-CN" altLang="vi-VN" dirty="0">
                <a:latin typeface="DFKai-SB" panose="03000509000000000000" pitchFamily="65" charset="-120"/>
                <a:ea typeface="DFKai-SB" panose="03000509000000000000" pitchFamily="65" charset="-120"/>
              </a:rPr>
              <a:t>日</a:t>
            </a:r>
            <a:r>
              <a:rPr lang="zh-CN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，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胡志明在河內發表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獨立宣言</a:t>
            </a:r>
            <a:r>
              <a:rPr lang="en-US" altLang="zh-TW" dirty="0">
                <a:latin typeface="DFKai-SB" panose="03000509000000000000" pitchFamily="65" charset="-120"/>
                <a:ea typeface="DFKai-SB" panose="03000509000000000000" pitchFamily="65" charset="-120"/>
              </a:rPr>
              <a:t>》</a:t>
            </a:r>
            <a:r>
              <a:rPr lang="zh-TW" altLang="en-US" dirty="0">
                <a:latin typeface="DFKai-SB" panose="03000509000000000000" pitchFamily="65" charset="-120"/>
                <a:ea typeface="DFKai-SB" panose="03000509000000000000" pitchFamily="65" charset="-120"/>
              </a:rPr>
              <a:t>建立越南民主共和國（即北越）</a:t>
            </a:r>
            <a:endParaRPr lang="en-US" altLang="zh-CN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19482" y="3316941"/>
            <a:ext cx="1676400" cy="233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雄王</a:t>
            </a:r>
            <a:endParaRPr lang="en-US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481" y="833718"/>
            <a:ext cx="3587189" cy="240182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215717" y="3325547"/>
            <a:ext cx="2868706" cy="3227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法國通知時期的河內</a:t>
            </a:r>
            <a:endParaRPr lang="en-US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535" y="3631422"/>
            <a:ext cx="3137648" cy="248378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848165" y="5280212"/>
            <a:ext cx="2931459" cy="8157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1945</a:t>
            </a:r>
            <a:r>
              <a:rPr lang="zh-TW" altLang="en-US" sz="16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年</a:t>
            </a:r>
            <a:r>
              <a:rPr lang="en-US" altLang="zh-TW" sz="16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9</a:t>
            </a:r>
            <a:r>
              <a:rPr lang="zh-TW" altLang="en-US" sz="16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月</a:t>
            </a:r>
            <a:r>
              <a:rPr lang="en-US" altLang="zh-TW" sz="16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</a:t>
            </a:r>
            <a:r>
              <a:rPr lang="zh-TW" altLang="en-US" sz="16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號，胡志明在河內發表</a:t>
            </a:r>
            <a:r>
              <a:rPr lang="en-US" altLang="zh-TW" sz="16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《</a:t>
            </a:r>
            <a:r>
              <a:rPr lang="zh-TW" altLang="en-US" sz="16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獨立宣言</a:t>
            </a:r>
            <a:endParaRPr lang="en-US" sz="1600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82037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8" y="-294640"/>
            <a:ext cx="3932237" cy="1600200"/>
          </a:xfrm>
        </p:spPr>
        <p:txBody>
          <a:bodyPr/>
          <a:lstStyle/>
          <a:p>
            <a:r>
              <a:rPr lang="zh-TW" altLang="en-US" dirty="0"/>
              <a:t>喪禮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537" y="1819275"/>
            <a:ext cx="5115801" cy="34480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2" y="1819275"/>
            <a:ext cx="5168037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136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402" y="-367553"/>
            <a:ext cx="2961786" cy="1600200"/>
          </a:xfrm>
        </p:spPr>
        <p:txBody>
          <a:bodyPr>
            <a:normAutofit/>
          </a:bodyPr>
          <a:lstStyle/>
          <a:p>
            <a:endParaRPr lang="en-US" sz="2400" b="1" dirty="0">
              <a:solidFill>
                <a:srgbClr val="0070C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000" b="1" dirty="0">
                <a:latin typeface="DFKai-SB" panose="03000509000000000000" pitchFamily="65" charset="-120"/>
                <a:ea typeface="DFKai-SB" panose="03000509000000000000" pitchFamily="65" charset="-120"/>
              </a:rPr>
              <a:t>北部的景點</a:t>
            </a:r>
            <a:endParaRPr lang="en-US" sz="20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4635" y="1541929"/>
            <a:ext cx="2927771" cy="445256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/>
              <a:t>景點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94" y="1541929"/>
            <a:ext cx="2948687" cy="2034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011" y="1337982"/>
            <a:ext cx="4200759" cy="2597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806" y="4035050"/>
            <a:ext cx="3528732" cy="23724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23" y="4010397"/>
            <a:ext cx="3264459" cy="227610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301176" y="3615811"/>
            <a:ext cx="1559859" cy="319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Sapa</a:t>
            </a:r>
            <a:endParaRPr lang="en-US" b="1" dirty="0">
              <a:solidFill>
                <a:srgbClr val="FFFF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910918" y="889467"/>
            <a:ext cx="2247247" cy="3505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下龍灣</a:t>
            </a:r>
            <a:endParaRPr lang="en-US" b="1" dirty="0">
              <a:solidFill>
                <a:srgbClr val="FFFF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301176" y="6428627"/>
            <a:ext cx="1834730" cy="3666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一柱廟，河內</a:t>
            </a:r>
            <a:endParaRPr lang="en-US" sz="1600" b="1" dirty="0">
              <a:solidFill>
                <a:srgbClr val="FFFF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095487" y="6361389"/>
            <a:ext cx="2175530" cy="3626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陸龍灣</a:t>
            </a:r>
            <a:endParaRPr lang="en-US" sz="1600" b="1" dirty="0">
              <a:solidFill>
                <a:srgbClr val="FFFF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3783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634" y="365125"/>
            <a:ext cx="9229165" cy="854075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latin typeface="DFKai-SB" panose="03000509000000000000" pitchFamily="65" charset="-120"/>
                <a:ea typeface="DFKai-SB" panose="03000509000000000000" pitchFamily="65" charset="-120"/>
              </a:rPr>
              <a:t>中部景點</a:t>
            </a:r>
            <a:endParaRPr lang="en-US" sz="2400" b="1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634" y="894439"/>
            <a:ext cx="4348489" cy="21766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44" y="843789"/>
            <a:ext cx="3334871" cy="2919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634" y="3130749"/>
            <a:ext cx="4625788" cy="3283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44" y="3798349"/>
            <a:ext cx="3402668" cy="25269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76699" y="305511"/>
            <a:ext cx="3023348" cy="5028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Son </a:t>
            </a:r>
            <a:r>
              <a:rPr lang="en-US" altLang="zh-CN" b="1" dirty="0" err="1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doong</a:t>
            </a:r>
            <a:r>
              <a:rPr lang="en-US" altLang="zh-CN" b="1" dirty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 cave,</a:t>
            </a:r>
            <a:r>
              <a:rPr lang="zh-CN" altLang="en-US" b="1" dirty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世界上最大的自然山洞</a:t>
            </a:r>
            <a:endParaRPr lang="en-US" b="1" dirty="0">
              <a:solidFill>
                <a:srgbClr val="FFFF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641975" y="401069"/>
            <a:ext cx="2447366" cy="4072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芽莊海邊</a:t>
            </a:r>
            <a:endParaRPr lang="en-US" b="1" dirty="0">
              <a:solidFill>
                <a:srgbClr val="FFFF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300816" y="6414715"/>
            <a:ext cx="1992408" cy="299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大叻</a:t>
            </a:r>
            <a:endParaRPr lang="en-US" b="1" dirty="0">
              <a:solidFill>
                <a:srgbClr val="FFFF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561294" y="6414715"/>
            <a:ext cx="1730188" cy="3496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FFFF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順化</a:t>
            </a:r>
            <a:endParaRPr lang="en-US" b="1" dirty="0">
              <a:solidFill>
                <a:srgbClr val="FFFF0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88400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364" y="365126"/>
            <a:ext cx="8906435" cy="1024404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DFKai-SB" panose="03000509000000000000" pitchFamily="65" charset="-120"/>
                <a:ea typeface="DFKai-SB" panose="03000509000000000000" pitchFamily="65" charset="-120"/>
              </a:rPr>
              <a:t>南部的景點</a:t>
            </a:r>
            <a:endParaRPr lang="en-US" sz="2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81" y="1389530"/>
            <a:ext cx="2965560" cy="20740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54" y="1273257"/>
            <a:ext cx="3667640" cy="2190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818" y="3723715"/>
            <a:ext cx="4191000" cy="27813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805082" y="877328"/>
            <a:ext cx="1792942" cy="3959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胡志明市</a:t>
            </a:r>
            <a:endParaRPr lang="en-US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173571" y="787003"/>
            <a:ext cx="1954306" cy="3421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船上菜市場</a:t>
            </a:r>
            <a:endParaRPr lang="en-US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13781" y="4867835"/>
            <a:ext cx="1515036" cy="8695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富國島</a:t>
            </a:r>
            <a:endParaRPr lang="en-US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02454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B22C-46C6-4CBA-B84A-C2B526F8D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台灣與越南的相比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58443-0F19-4D43-80CC-54CAFFA62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越南的粽子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33A95E3-A472-4FB7-8D8B-72B93DB645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863" y="2681990"/>
            <a:ext cx="2858164" cy="381088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E01F2-0ADD-4FA8-8F1E-08CBF2E72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/>
              <a:t>台灣的粽子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9164E1D-4DFA-459D-88FE-38A35E3172B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44" y="2561431"/>
            <a:ext cx="4762500" cy="3571875"/>
          </a:xfrm>
        </p:spPr>
      </p:pic>
    </p:spTree>
    <p:extLst>
      <p:ext uri="{BB962C8B-B14F-4D97-AF65-F5344CB8AC3E}">
        <p14:creationId xmlns:p14="http://schemas.microsoft.com/office/powerpoint/2010/main" val="731599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0E0E-7B33-43C9-B571-FEE65BDE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DD68E-9039-48A6-98D3-692CEB9CA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越南吃檳榔習慣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4606D6-4584-46E6-A978-8963654702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84" y="2686639"/>
            <a:ext cx="5059847" cy="313710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BD67E1-9C00-4716-8FA6-128D6A0E8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/>
              <a:t>台灣吃檳榔習慣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EC74082-D1C7-4F36-8DF8-3FF8D5E25A9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02885"/>
            <a:ext cx="5183188" cy="3288968"/>
          </a:xfrm>
        </p:spPr>
      </p:pic>
    </p:spTree>
    <p:extLst>
      <p:ext uri="{BB962C8B-B14F-4D97-AF65-F5344CB8AC3E}">
        <p14:creationId xmlns:p14="http://schemas.microsoft.com/office/powerpoint/2010/main" val="15853691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F7299-7C9B-4737-BAA5-E231D7185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37924-8EB3-4E85-992C-EF34AC5CFC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越南中秋節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C42F2D-7C13-458C-A888-292F0E68CB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895820"/>
            <a:ext cx="5157787" cy="290309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DA6AC6-E773-4B19-8F93-527DC7961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dirty="0"/>
              <a:t>台灣中秋節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6682CE1-822E-46CC-8553-BBC09DF0CB5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83" y="2895820"/>
            <a:ext cx="4643627" cy="2903097"/>
          </a:xfrm>
        </p:spPr>
      </p:pic>
    </p:spTree>
    <p:extLst>
      <p:ext uri="{BB962C8B-B14F-4D97-AF65-F5344CB8AC3E}">
        <p14:creationId xmlns:p14="http://schemas.microsoft.com/office/powerpoint/2010/main" val="3087617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F996B-7D8A-46A3-9829-D1F38EE8D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81A55-DA38-445E-A469-1E819D072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86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B14EE-86EA-684D-AA0A-6CCEBE227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434E25-5EE3-A946-B4B9-03D2223BB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28" y="270313"/>
            <a:ext cx="5150531" cy="289717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E7B36-BDB1-1546-9954-FE0C925FB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B8E8C-10FE-8341-A94F-213C9C49C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6" y="270313"/>
            <a:ext cx="5150530" cy="28971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D34B55-02D3-284F-8C35-ECD7DCDC4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74" y="3220047"/>
            <a:ext cx="5010622" cy="34761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7F08E3-345F-3348-AEBF-37A45CEAD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2" y="3220047"/>
            <a:ext cx="4815115" cy="358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3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DF8F0-96B1-5246-B4F8-75968C9A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95E52-6B3F-8944-B9FC-EABF3EED8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BF6B02-B50A-0342-8CC5-44A734D2F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42" y="85583"/>
            <a:ext cx="5080000" cy="3271520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A869BFA-B92E-3C45-8EC3-198CCC068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518" y="85583"/>
            <a:ext cx="4793694" cy="3195795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11DFD6-7812-264D-ACE1-8472707FE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44" y="3810533"/>
            <a:ext cx="4528769" cy="30342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FDC61-F736-8F40-AAFA-A1B49838F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6" y="3810533"/>
            <a:ext cx="5610125" cy="30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12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563" y="457200"/>
            <a:ext cx="3932237" cy="1600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051" y="395964"/>
            <a:ext cx="2770654" cy="303007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5944" y="884433"/>
            <a:ext cx="3932237" cy="5519365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TW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在</a:t>
            </a:r>
            <a:r>
              <a:rPr lang="en-US" altLang="zh-TW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1954</a:t>
            </a:r>
            <a:r>
              <a:rPr lang="zh-TW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年的日內瓦會議，同意在越南中部劃分軍事分界線「一七線」、北方：越南民主共和國， 南方：越南共和國（又稱為南越或西貢政權）</a:t>
            </a:r>
            <a:endParaRPr lang="en-US" altLang="zh-TW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1954-1975</a:t>
            </a:r>
            <a:r>
              <a:rPr lang="zh-CN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：美國殖民</a:t>
            </a:r>
            <a:endParaRPr lang="en-US" altLang="zh-CN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1975</a:t>
            </a:r>
            <a:r>
              <a:rPr lang="zh-CN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年</a:t>
            </a:r>
            <a:r>
              <a:rPr lang="en-US" altLang="zh-CN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4</a:t>
            </a:r>
            <a:r>
              <a:rPr lang="zh-CN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月</a:t>
            </a:r>
            <a:r>
              <a:rPr lang="en-US" altLang="zh-CN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30</a:t>
            </a:r>
            <a:r>
              <a:rPr lang="zh-CN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號越南全國統一，</a:t>
            </a:r>
            <a:r>
              <a:rPr lang="en-US" altLang="zh-CN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1976 </a:t>
            </a:r>
            <a:r>
              <a:rPr lang="zh-TW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改國名為「越南社會主義共和國」</a:t>
            </a:r>
            <a:endParaRPr lang="en-US" altLang="zh-TW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1986</a:t>
            </a:r>
            <a:r>
              <a:rPr lang="zh-CN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年</a:t>
            </a:r>
            <a:r>
              <a:rPr lang="zh-TW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推行「革新開放</a:t>
            </a:r>
            <a:endParaRPr lang="en-US" altLang="zh-TW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1986</a:t>
            </a:r>
            <a:r>
              <a:rPr lang="zh-CN" altLang="en-US" sz="1800" dirty="0">
                <a:latin typeface="DFKai-SB" panose="03000509000000000000" pitchFamily="65" charset="-120"/>
                <a:ea typeface="DFKai-SB" panose="03000509000000000000" pitchFamily="65" charset="-120"/>
              </a:rPr>
              <a:t>年以來進行現代化與工業化</a:t>
            </a:r>
            <a:endParaRPr lang="en-US" sz="18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849" y="395964"/>
            <a:ext cx="2716306" cy="296875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165849" y="3320621"/>
            <a:ext cx="2716306" cy="4034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美軍在越戰中出動轟炸機</a:t>
            </a:r>
            <a:endParaRPr lang="en-US" sz="1600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99132" y="3307174"/>
            <a:ext cx="1963271" cy="4303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一七線</a:t>
            </a:r>
            <a:endParaRPr lang="en-US" sz="1600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07" y="3755337"/>
            <a:ext cx="5331648" cy="289335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88024" y="6091594"/>
            <a:ext cx="3711108" cy="6244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>
                <a:solidFill>
                  <a:prstClr val="black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現代胡志明市的繁榮景象。越南經濟自革新開放後得到發展</a:t>
            </a:r>
            <a:endParaRPr lang="en-US" sz="1600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6987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401" y="118872"/>
            <a:ext cx="3932237" cy="1600200"/>
          </a:xfrm>
        </p:spPr>
        <p:txBody>
          <a:bodyPr/>
          <a:lstStyle/>
          <a:p>
            <a:r>
              <a:rPr lang="zh-TW" altLang="en-US" b="1" dirty="0"/>
              <a:t>越南文化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1" y="3293311"/>
            <a:ext cx="3949654" cy="269193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5350" y="3046412"/>
            <a:ext cx="3932237" cy="38115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46" y="34237"/>
            <a:ext cx="4528109" cy="2830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52" y="3144774"/>
            <a:ext cx="2258135" cy="3400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95" y="463243"/>
            <a:ext cx="3852551" cy="2401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34" y="3506176"/>
            <a:ext cx="4655118" cy="310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5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2985</TotalTime>
  <Words>1055</Words>
  <Application>Microsoft Macintosh PowerPoint</Application>
  <PresentationFormat>Widescreen</PresentationFormat>
  <Paragraphs>158</Paragraphs>
  <Slides>57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2" baseType="lpstr">
      <vt:lpstr>DFKai-SB</vt:lpstr>
      <vt:lpstr>PMingLiU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5_Office Theme</vt:lpstr>
      <vt:lpstr>6_Office Theme</vt:lpstr>
      <vt:lpstr>7_Office Theme</vt:lpstr>
      <vt:lpstr>8_Office Theme</vt:lpstr>
      <vt:lpstr>9_Office Theme</vt:lpstr>
      <vt:lpstr>Document</vt:lpstr>
      <vt:lpstr>越南的文化與社會</vt:lpstr>
      <vt:lpstr>地理 </vt:lpstr>
      <vt:lpstr>民族</vt:lpstr>
      <vt:lpstr>PowerPoint Presentation</vt:lpstr>
      <vt:lpstr>歷史發展過程</vt:lpstr>
      <vt:lpstr>PowerPoint Presentation</vt:lpstr>
      <vt:lpstr>PowerPoint Presentation</vt:lpstr>
      <vt:lpstr>PowerPoint Presentation</vt:lpstr>
      <vt:lpstr>越南文化</vt:lpstr>
      <vt:lpstr>住</vt:lpstr>
      <vt:lpstr>房子</vt:lpstr>
      <vt:lpstr>房子的結構</vt:lpstr>
      <vt:lpstr>PowerPoint Presentation</vt:lpstr>
      <vt:lpstr>祖先祭壇</vt:lpstr>
      <vt:lpstr>飲食</vt:lpstr>
      <vt:lpstr>主要材料</vt:lpstr>
      <vt:lpstr>越南人的日常餐飯</vt:lpstr>
      <vt:lpstr>PowerPoint Presentation</vt:lpstr>
      <vt:lpstr>飲料</vt:lpstr>
      <vt:lpstr>PowerPoint Presentation</vt:lpstr>
      <vt:lpstr>PowerPoint Presentation</vt:lpstr>
      <vt:lpstr>在越南最受歡迎的台灣奶茶</vt:lpstr>
      <vt:lpstr>PowerPoint Presentation</vt:lpstr>
      <vt:lpstr>行-交通</vt:lpstr>
      <vt:lpstr>PowerPoint Presentation</vt:lpstr>
      <vt:lpstr>在越南過馬路</vt:lpstr>
      <vt:lpstr>服裝</vt:lpstr>
      <vt:lpstr>Ao dai 的起源</vt:lpstr>
      <vt:lpstr>PowerPoint Presentation</vt:lpstr>
      <vt:lpstr>2. 韓式服裝</vt:lpstr>
      <vt:lpstr>越南年輕人的偶像</vt:lpstr>
      <vt:lpstr>PowerPoint Presentation</vt:lpstr>
      <vt:lpstr>年輕人的生活方式</vt:lpstr>
      <vt:lpstr>-工業區與外資公司</vt:lpstr>
      <vt:lpstr>年輕的人觀點變遷</vt:lpstr>
      <vt:lpstr>最受歡迎的運動：踢足球</vt:lpstr>
      <vt:lpstr>語言-溝通</vt:lpstr>
      <vt:lpstr>溝通文化</vt:lpstr>
      <vt:lpstr>宗教</vt:lpstr>
      <vt:lpstr>重要節日</vt:lpstr>
      <vt:lpstr>越南農曆新年： </vt:lpstr>
      <vt:lpstr>過年花市場，最常見的有桃花、金盞花（當地人稱為梅花）、金橘等</vt:lpstr>
      <vt:lpstr>雄王（越南第一國王） 的紀念</vt:lpstr>
      <vt:lpstr>南越解放及越南統一與勞動國際節</vt:lpstr>
      <vt:lpstr>國慶</vt:lpstr>
      <vt:lpstr>中秋節</vt:lpstr>
      <vt:lpstr>越南民間游戲</vt:lpstr>
      <vt:lpstr>祭拜廚房監護神</vt:lpstr>
      <vt:lpstr>婚禮</vt:lpstr>
      <vt:lpstr>喪禮</vt:lpstr>
      <vt:lpstr>PowerPoint Presentation</vt:lpstr>
      <vt:lpstr>中部景點</vt:lpstr>
      <vt:lpstr>南部的景點</vt:lpstr>
      <vt:lpstr>台灣與越南的相比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phuongthao</dc:creator>
  <cp:lastModifiedBy>Microsoft Office User</cp:lastModifiedBy>
  <cp:revision>110</cp:revision>
  <dcterms:created xsi:type="dcterms:W3CDTF">2018-06-19T08:00:39Z</dcterms:created>
  <dcterms:modified xsi:type="dcterms:W3CDTF">2022-03-17T02:26:54Z</dcterms:modified>
</cp:coreProperties>
</file>